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emf" ContentType="image/x-emf"/>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gif" ContentType="image/gif"/>
  <Override PartName="/ppt/slides/slide89.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4"/>
  </p:notesMasterIdLst>
  <p:sldIdLst>
    <p:sldId id="291" r:id="rId2"/>
    <p:sldId id="292" r:id="rId3"/>
    <p:sldId id="351" r:id="rId4"/>
    <p:sldId id="352" r:id="rId5"/>
    <p:sldId id="353" r:id="rId6"/>
    <p:sldId id="354" r:id="rId7"/>
    <p:sldId id="355" r:id="rId8"/>
    <p:sldId id="356" r:id="rId9"/>
    <p:sldId id="293" r:id="rId10"/>
    <p:sldId id="294" r:id="rId11"/>
    <p:sldId id="295" r:id="rId12"/>
    <p:sldId id="357" r:id="rId13"/>
    <p:sldId id="358" r:id="rId14"/>
    <p:sldId id="359" r:id="rId15"/>
    <p:sldId id="360" r:id="rId16"/>
    <p:sldId id="361" r:id="rId17"/>
    <p:sldId id="362" r:id="rId18"/>
    <p:sldId id="363" r:id="rId19"/>
    <p:sldId id="364" r:id="rId20"/>
    <p:sldId id="260" r:id="rId21"/>
    <p:sldId id="365" r:id="rId22"/>
    <p:sldId id="366" r:id="rId23"/>
    <p:sldId id="367" r:id="rId24"/>
    <p:sldId id="368" r:id="rId25"/>
    <p:sldId id="370" r:id="rId26"/>
    <p:sldId id="371" r:id="rId27"/>
    <p:sldId id="372" r:id="rId28"/>
    <p:sldId id="373" r:id="rId29"/>
    <p:sldId id="374" r:id="rId30"/>
    <p:sldId id="375" r:id="rId31"/>
    <p:sldId id="376" r:id="rId32"/>
    <p:sldId id="377" r:id="rId33"/>
    <p:sldId id="378" r:id="rId34"/>
    <p:sldId id="379" r:id="rId35"/>
    <p:sldId id="380" r:id="rId36"/>
    <p:sldId id="381" r:id="rId37"/>
    <p:sldId id="382" r:id="rId38"/>
    <p:sldId id="384" r:id="rId39"/>
    <p:sldId id="385" r:id="rId40"/>
    <p:sldId id="386" r:id="rId41"/>
    <p:sldId id="387" r:id="rId42"/>
    <p:sldId id="388" r:id="rId43"/>
    <p:sldId id="389" r:id="rId44"/>
    <p:sldId id="390" r:id="rId45"/>
    <p:sldId id="391" r:id="rId46"/>
    <p:sldId id="325" r:id="rId47"/>
    <p:sldId id="395" r:id="rId48"/>
    <p:sldId id="397" r:id="rId49"/>
    <p:sldId id="507" r:id="rId50"/>
    <p:sldId id="406" r:id="rId51"/>
    <p:sldId id="407" r:id="rId52"/>
    <p:sldId id="408" r:id="rId53"/>
    <p:sldId id="409" r:id="rId54"/>
    <p:sldId id="410" r:id="rId55"/>
    <p:sldId id="411" r:id="rId56"/>
    <p:sldId id="412" r:id="rId57"/>
    <p:sldId id="413" r:id="rId58"/>
    <p:sldId id="415" r:id="rId59"/>
    <p:sldId id="297" r:id="rId60"/>
    <p:sldId id="298" r:id="rId61"/>
    <p:sldId id="425" r:id="rId62"/>
    <p:sldId id="300" r:id="rId63"/>
    <p:sldId id="301" r:id="rId64"/>
    <p:sldId id="302" r:id="rId65"/>
    <p:sldId id="508" r:id="rId66"/>
    <p:sldId id="426" r:id="rId67"/>
    <p:sldId id="427" r:id="rId68"/>
    <p:sldId id="305" r:id="rId69"/>
    <p:sldId id="432" r:id="rId70"/>
    <p:sldId id="433" r:id="rId71"/>
    <p:sldId id="308" r:id="rId72"/>
    <p:sldId id="434" r:id="rId73"/>
    <p:sldId id="436" r:id="rId74"/>
    <p:sldId id="455" r:id="rId75"/>
    <p:sldId id="456" r:id="rId76"/>
    <p:sldId id="457" r:id="rId77"/>
    <p:sldId id="458" r:id="rId78"/>
    <p:sldId id="459" r:id="rId79"/>
    <p:sldId id="460" r:id="rId80"/>
    <p:sldId id="462" r:id="rId81"/>
    <p:sldId id="318" r:id="rId82"/>
    <p:sldId id="463" r:id="rId83"/>
    <p:sldId id="320" r:id="rId84"/>
    <p:sldId id="464" r:id="rId85"/>
    <p:sldId id="322" r:id="rId86"/>
    <p:sldId id="465" r:id="rId87"/>
    <p:sldId id="466" r:id="rId88"/>
    <p:sldId id="327" r:id="rId89"/>
    <p:sldId id="328" r:id="rId90"/>
    <p:sldId id="329" r:id="rId91"/>
    <p:sldId id="472" r:id="rId92"/>
    <p:sldId id="509"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0424" autoAdjust="0"/>
  </p:normalViewPr>
  <p:slideViewPr>
    <p:cSldViewPr snapToGrid="0">
      <p:cViewPr>
        <p:scale>
          <a:sx n="89" d="100"/>
          <a:sy n="89" d="100"/>
        </p:scale>
        <p:origin x="-78" y="396"/>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6D2923-63E8-4FD5-B8D3-BDBB458C7539}" type="datetimeFigureOut">
              <a:rPr lang="en-US" smtClean="0"/>
              <a:pPr/>
              <a:t>13-Mar-2024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F13271-35A4-48F2-B241-23CF2BF40248}" type="slidenum">
              <a:rPr lang="en-US" smtClean="0"/>
              <a:pPr/>
              <a:t>‹#›</a:t>
            </a:fld>
            <a:endParaRPr lang="en-US"/>
          </a:p>
        </p:txBody>
      </p:sp>
    </p:spTree>
    <p:extLst>
      <p:ext uri="{BB962C8B-B14F-4D97-AF65-F5344CB8AC3E}">
        <p14:creationId xmlns:p14="http://schemas.microsoft.com/office/powerpoint/2010/main" xmlns="" val="2060442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F13271-35A4-48F2-B241-23CF2BF40248}" type="slidenum">
              <a:rPr lang="en-US" smtClean="0"/>
              <a:pPr/>
              <a:t>18</a:t>
            </a:fld>
            <a:endParaRPr lang="en-US"/>
          </a:p>
        </p:txBody>
      </p:sp>
    </p:spTree>
    <p:extLst>
      <p:ext uri="{BB962C8B-B14F-4D97-AF65-F5344CB8AC3E}">
        <p14:creationId xmlns:p14="http://schemas.microsoft.com/office/powerpoint/2010/main" xmlns="" val="956525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F13271-35A4-48F2-B241-23CF2BF40248}" type="slidenum">
              <a:rPr lang="en-US" smtClean="0"/>
              <a:pPr/>
              <a:t>52</a:t>
            </a:fld>
            <a:endParaRPr lang="en-US"/>
          </a:p>
        </p:txBody>
      </p:sp>
    </p:spTree>
    <p:extLst>
      <p:ext uri="{BB962C8B-B14F-4D97-AF65-F5344CB8AC3E}">
        <p14:creationId xmlns:p14="http://schemas.microsoft.com/office/powerpoint/2010/main" xmlns="" val="3535215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F13271-35A4-48F2-B241-23CF2BF40248}" type="slidenum">
              <a:rPr lang="en-US" smtClean="0"/>
              <a:pPr/>
              <a:t>56</a:t>
            </a:fld>
            <a:endParaRPr lang="en-US"/>
          </a:p>
        </p:txBody>
      </p:sp>
    </p:spTree>
    <p:extLst>
      <p:ext uri="{BB962C8B-B14F-4D97-AF65-F5344CB8AC3E}">
        <p14:creationId xmlns:p14="http://schemas.microsoft.com/office/powerpoint/2010/main" xmlns="" val="303663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F13271-35A4-48F2-B241-23CF2BF40248}" type="slidenum">
              <a:rPr lang="en-US" smtClean="0"/>
              <a:pPr/>
              <a:t>60</a:t>
            </a:fld>
            <a:endParaRPr lang="en-US"/>
          </a:p>
        </p:txBody>
      </p:sp>
    </p:spTree>
    <p:extLst>
      <p:ext uri="{BB962C8B-B14F-4D97-AF65-F5344CB8AC3E}">
        <p14:creationId xmlns:p14="http://schemas.microsoft.com/office/powerpoint/2010/main" xmlns="" val="285165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F13271-35A4-48F2-B241-23CF2BF40248}" type="slidenum">
              <a:rPr lang="en-US" smtClean="0"/>
              <a:pPr/>
              <a:t>76</a:t>
            </a:fld>
            <a:endParaRPr lang="en-US"/>
          </a:p>
        </p:txBody>
      </p:sp>
    </p:spTree>
    <p:extLst>
      <p:ext uri="{BB962C8B-B14F-4D97-AF65-F5344CB8AC3E}">
        <p14:creationId xmlns:p14="http://schemas.microsoft.com/office/powerpoint/2010/main" xmlns="" val="3904582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79BBEF-E911-4AC1-8821-CF5910DA135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4FCFD831-A087-4D9F-8D21-D7A24EE6DF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096C1B1C-131F-4E63-AC1B-79392832C212}"/>
              </a:ext>
            </a:extLst>
          </p:cNvPr>
          <p:cNvSpPr>
            <a:spLocks noGrp="1"/>
          </p:cNvSpPr>
          <p:nvPr>
            <p:ph type="dt" sz="half" idx="10"/>
          </p:nvPr>
        </p:nvSpPr>
        <p:spPr/>
        <p:txBody>
          <a:bodyPr/>
          <a:lstStyle/>
          <a:p>
            <a:fld id="{BC859EDB-D5C3-4BB8-959D-74F8B839BA19}" type="datetimeFigureOut">
              <a:rPr lang="en-US" smtClean="0"/>
              <a:pPr/>
              <a:t>13-Mar-2024</a:t>
            </a:fld>
            <a:endParaRPr lang="en-US"/>
          </a:p>
        </p:txBody>
      </p:sp>
      <p:sp>
        <p:nvSpPr>
          <p:cNvPr id="5" name="Footer Placeholder 4">
            <a:extLst>
              <a:ext uri="{FF2B5EF4-FFF2-40B4-BE49-F238E27FC236}">
                <a16:creationId xmlns:a16="http://schemas.microsoft.com/office/drawing/2014/main" xmlns="" id="{A09A2649-0225-47F9-A5FB-31A916849F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34C14F6-E78B-4C1D-B7F4-52DA94672783}"/>
              </a:ext>
            </a:extLst>
          </p:cNvPr>
          <p:cNvSpPr>
            <a:spLocks noGrp="1"/>
          </p:cNvSpPr>
          <p:nvPr>
            <p:ph type="sldNum" sz="quarter" idx="12"/>
          </p:nvPr>
        </p:nvSpPr>
        <p:spPr/>
        <p:txBody>
          <a:bodyPr/>
          <a:lstStyle/>
          <a:p>
            <a:fld id="{2B53E85E-BE7A-435C-96EF-128F947B213F}" type="slidenum">
              <a:rPr lang="en-US" smtClean="0"/>
              <a:pPr/>
              <a:t>‹#›</a:t>
            </a:fld>
            <a:endParaRPr lang="en-US"/>
          </a:p>
        </p:txBody>
      </p:sp>
    </p:spTree>
    <p:extLst>
      <p:ext uri="{BB962C8B-B14F-4D97-AF65-F5344CB8AC3E}">
        <p14:creationId xmlns:p14="http://schemas.microsoft.com/office/powerpoint/2010/main" xmlns="" val="925293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F3592B-35EF-42DD-9B34-096DECEFB3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3E61127C-AC42-4A6B-BAC9-4107EF580BE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A5094A5D-01E5-4288-8468-7E24CCF44CC7}"/>
              </a:ext>
            </a:extLst>
          </p:cNvPr>
          <p:cNvSpPr>
            <a:spLocks noGrp="1"/>
          </p:cNvSpPr>
          <p:nvPr>
            <p:ph type="dt" sz="half" idx="10"/>
          </p:nvPr>
        </p:nvSpPr>
        <p:spPr/>
        <p:txBody>
          <a:bodyPr/>
          <a:lstStyle/>
          <a:p>
            <a:fld id="{BC859EDB-D5C3-4BB8-959D-74F8B839BA19}" type="datetimeFigureOut">
              <a:rPr lang="en-US" smtClean="0"/>
              <a:pPr/>
              <a:t>13-Mar-2024</a:t>
            </a:fld>
            <a:endParaRPr lang="en-US"/>
          </a:p>
        </p:txBody>
      </p:sp>
      <p:sp>
        <p:nvSpPr>
          <p:cNvPr id="5" name="Footer Placeholder 4">
            <a:extLst>
              <a:ext uri="{FF2B5EF4-FFF2-40B4-BE49-F238E27FC236}">
                <a16:creationId xmlns:a16="http://schemas.microsoft.com/office/drawing/2014/main" xmlns="" id="{149E35A2-98E2-4FDE-8C90-EB692DBDF0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1D7D8219-DFD2-44BB-80D6-4984FE51AB0D}"/>
              </a:ext>
            </a:extLst>
          </p:cNvPr>
          <p:cNvSpPr>
            <a:spLocks noGrp="1"/>
          </p:cNvSpPr>
          <p:nvPr>
            <p:ph type="sldNum" sz="quarter" idx="12"/>
          </p:nvPr>
        </p:nvSpPr>
        <p:spPr/>
        <p:txBody>
          <a:bodyPr/>
          <a:lstStyle/>
          <a:p>
            <a:fld id="{2B53E85E-BE7A-435C-96EF-128F947B213F}" type="slidenum">
              <a:rPr lang="en-US" smtClean="0"/>
              <a:pPr/>
              <a:t>‹#›</a:t>
            </a:fld>
            <a:endParaRPr lang="en-US"/>
          </a:p>
        </p:txBody>
      </p:sp>
    </p:spTree>
    <p:extLst>
      <p:ext uri="{BB962C8B-B14F-4D97-AF65-F5344CB8AC3E}">
        <p14:creationId xmlns:p14="http://schemas.microsoft.com/office/powerpoint/2010/main" xmlns="" val="930249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3904A9BD-2ED1-4EBC-BA9C-C645BFDDAF1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75DD72A8-4D90-4CAF-A372-2D7C5312116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DFAE978-79C0-4369-9815-AFA0CE2FB2F0}"/>
              </a:ext>
            </a:extLst>
          </p:cNvPr>
          <p:cNvSpPr>
            <a:spLocks noGrp="1"/>
          </p:cNvSpPr>
          <p:nvPr>
            <p:ph type="dt" sz="half" idx="10"/>
          </p:nvPr>
        </p:nvSpPr>
        <p:spPr/>
        <p:txBody>
          <a:bodyPr/>
          <a:lstStyle/>
          <a:p>
            <a:fld id="{BC859EDB-D5C3-4BB8-959D-74F8B839BA19}" type="datetimeFigureOut">
              <a:rPr lang="en-US" smtClean="0"/>
              <a:pPr/>
              <a:t>13-Mar-2024</a:t>
            </a:fld>
            <a:endParaRPr lang="en-US"/>
          </a:p>
        </p:txBody>
      </p:sp>
      <p:sp>
        <p:nvSpPr>
          <p:cNvPr id="5" name="Footer Placeholder 4">
            <a:extLst>
              <a:ext uri="{FF2B5EF4-FFF2-40B4-BE49-F238E27FC236}">
                <a16:creationId xmlns:a16="http://schemas.microsoft.com/office/drawing/2014/main" xmlns="" id="{F6CBFEEA-151D-44B5-BB9B-FD4EE2210C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FC03BCBB-F0E5-462A-BB74-96BEF9785116}"/>
              </a:ext>
            </a:extLst>
          </p:cNvPr>
          <p:cNvSpPr>
            <a:spLocks noGrp="1"/>
          </p:cNvSpPr>
          <p:nvPr>
            <p:ph type="sldNum" sz="quarter" idx="12"/>
          </p:nvPr>
        </p:nvSpPr>
        <p:spPr/>
        <p:txBody>
          <a:bodyPr/>
          <a:lstStyle/>
          <a:p>
            <a:fld id="{2B53E85E-BE7A-435C-96EF-128F947B213F}" type="slidenum">
              <a:rPr lang="en-US" smtClean="0"/>
              <a:pPr/>
              <a:t>‹#›</a:t>
            </a:fld>
            <a:endParaRPr lang="en-US"/>
          </a:p>
        </p:txBody>
      </p:sp>
    </p:spTree>
    <p:extLst>
      <p:ext uri="{BB962C8B-B14F-4D97-AF65-F5344CB8AC3E}">
        <p14:creationId xmlns:p14="http://schemas.microsoft.com/office/powerpoint/2010/main" xmlns="" val="2435030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F09BF1-8C5A-4387-942F-2440F14023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03BE6BAB-3B3D-42C4-817F-603E7603DA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65F3A96-72A3-46BC-A0F9-F44C3ECF3087}"/>
              </a:ext>
            </a:extLst>
          </p:cNvPr>
          <p:cNvSpPr>
            <a:spLocks noGrp="1"/>
          </p:cNvSpPr>
          <p:nvPr>
            <p:ph type="dt" sz="half" idx="10"/>
          </p:nvPr>
        </p:nvSpPr>
        <p:spPr/>
        <p:txBody>
          <a:bodyPr/>
          <a:lstStyle/>
          <a:p>
            <a:fld id="{BC859EDB-D5C3-4BB8-959D-74F8B839BA19}" type="datetimeFigureOut">
              <a:rPr lang="en-US" smtClean="0"/>
              <a:pPr/>
              <a:t>13-Mar-2024</a:t>
            </a:fld>
            <a:endParaRPr lang="en-US"/>
          </a:p>
        </p:txBody>
      </p:sp>
      <p:sp>
        <p:nvSpPr>
          <p:cNvPr id="5" name="Footer Placeholder 4">
            <a:extLst>
              <a:ext uri="{FF2B5EF4-FFF2-40B4-BE49-F238E27FC236}">
                <a16:creationId xmlns:a16="http://schemas.microsoft.com/office/drawing/2014/main" xmlns="" id="{097C17EF-9E2D-4794-BE3D-50E1CE2CCE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CBF1BF02-4DFF-4A91-895D-328795B4405E}"/>
              </a:ext>
            </a:extLst>
          </p:cNvPr>
          <p:cNvSpPr>
            <a:spLocks noGrp="1"/>
          </p:cNvSpPr>
          <p:nvPr>
            <p:ph type="sldNum" sz="quarter" idx="12"/>
          </p:nvPr>
        </p:nvSpPr>
        <p:spPr/>
        <p:txBody>
          <a:bodyPr/>
          <a:lstStyle/>
          <a:p>
            <a:fld id="{2B53E85E-BE7A-435C-96EF-128F947B213F}" type="slidenum">
              <a:rPr lang="en-US" smtClean="0"/>
              <a:pPr/>
              <a:t>‹#›</a:t>
            </a:fld>
            <a:endParaRPr lang="en-US"/>
          </a:p>
        </p:txBody>
      </p:sp>
    </p:spTree>
    <p:extLst>
      <p:ext uri="{BB962C8B-B14F-4D97-AF65-F5344CB8AC3E}">
        <p14:creationId xmlns:p14="http://schemas.microsoft.com/office/powerpoint/2010/main" xmlns="" val="1849996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DE6372-5F1A-4858-91BB-07674FEC98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A4941744-F878-45E4-9FBF-96852DA3EA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A79E4A1-385B-40C6-BEB5-FF1F6726F855}"/>
              </a:ext>
            </a:extLst>
          </p:cNvPr>
          <p:cNvSpPr>
            <a:spLocks noGrp="1"/>
          </p:cNvSpPr>
          <p:nvPr>
            <p:ph type="dt" sz="half" idx="10"/>
          </p:nvPr>
        </p:nvSpPr>
        <p:spPr/>
        <p:txBody>
          <a:bodyPr/>
          <a:lstStyle/>
          <a:p>
            <a:fld id="{BC859EDB-D5C3-4BB8-959D-74F8B839BA19}" type="datetimeFigureOut">
              <a:rPr lang="en-US" smtClean="0"/>
              <a:pPr/>
              <a:t>13-Mar-2024</a:t>
            </a:fld>
            <a:endParaRPr lang="en-US"/>
          </a:p>
        </p:txBody>
      </p:sp>
      <p:sp>
        <p:nvSpPr>
          <p:cNvPr id="5" name="Footer Placeholder 4">
            <a:extLst>
              <a:ext uri="{FF2B5EF4-FFF2-40B4-BE49-F238E27FC236}">
                <a16:creationId xmlns:a16="http://schemas.microsoft.com/office/drawing/2014/main" xmlns="" id="{37B19105-6D20-4380-B271-918F2BCE94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5C8324E5-1329-49C3-84DA-3BD5885676F7}"/>
              </a:ext>
            </a:extLst>
          </p:cNvPr>
          <p:cNvSpPr>
            <a:spLocks noGrp="1"/>
          </p:cNvSpPr>
          <p:nvPr>
            <p:ph type="sldNum" sz="quarter" idx="12"/>
          </p:nvPr>
        </p:nvSpPr>
        <p:spPr/>
        <p:txBody>
          <a:bodyPr/>
          <a:lstStyle/>
          <a:p>
            <a:fld id="{2B53E85E-BE7A-435C-96EF-128F947B213F}" type="slidenum">
              <a:rPr lang="en-US" smtClean="0"/>
              <a:pPr/>
              <a:t>‹#›</a:t>
            </a:fld>
            <a:endParaRPr lang="en-US"/>
          </a:p>
        </p:txBody>
      </p:sp>
    </p:spTree>
    <p:extLst>
      <p:ext uri="{BB962C8B-B14F-4D97-AF65-F5344CB8AC3E}">
        <p14:creationId xmlns:p14="http://schemas.microsoft.com/office/powerpoint/2010/main" xmlns="" val="1402663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6511E8-7677-449B-983A-949CE43D75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E150AFD2-31A9-47E2-AAE9-0FF3C97898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6F5DF35D-FFAA-4064-B6CC-49EB7C5C16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9045959E-F643-4187-95B2-6A6DFF7A11B1}"/>
              </a:ext>
            </a:extLst>
          </p:cNvPr>
          <p:cNvSpPr>
            <a:spLocks noGrp="1"/>
          </p:cNvSpPr>
          <p:nvPr>
            <p:ph type="dt" sz="half" idx="10"/>
          </p:nvPr>
        </p:nvSpPr>
        <p:spPr/>
        <p:txBody>
          <a:bodyPr/>
          <a:lstStyle/>
          <a:p>
            <a:fld id="{BC859EDB-D5C3-4BB8-959D-74F8B839BA19}" type="datetimeFigureOut">
              <a:rPr lang="en-US" smtClean="0"/>
              <a:pPr/>
              <a:t>13-Mar-2024</a:t>
            </a:fld>
            <a:endParaRPr lang="en-US"/>
          </a:p>
        </p:txBody>
      </p:sp>
      <p:sp>
        <p:nvSpPr>
          <p:cNvPr id="6" name="Footer Placeholder 5">
            <a:extLst>
              <a:ext uri="{FF2B5EF4-FFF2-40B4-BE49-F238E27FC236}">
                <a16:creationId xmlns:a16="http://schemas.microsoft.com/office/drawing/2014/main" xmlns="" id="{D886B2CA-CE6B-43CD-AF48-48DEB7FB6B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46597C3F-6ABD-4365-8055-79C97E1E4AED}"/>
              </a:ext>
            </a:extLst>
          </p:cNvPr>
          <p:cNvSpPr>
            <a:spLocks noGrp="1"/>
          </p:cNvSpPr>
          <p:nvPr>
            <p:ph type="sldNum" sz="quarter" idx="12"/>
          </p:nvPr>
        </p:nvSpPr>
        <p:spPr/>
        <p:txBody>
          <a:bodyPr/>
          <a:lstStyle/>
          <a:p>
            <a:fld id="{2B53E85E-BE7A-435C-96EF-128F947B213F}" type="slidenum">
              <a:rPr lang="en-US" smtClean="0"/>
              <a:pPr/>
              <a:t>‹#›</a:t>
            </a:fld>
            <a:endParaRPr lang="en-US"/>
          </a:p>
        </p:txBody>
      </p:sp>
    </p:spTree>
    <p:extLst>
      <p:ext uri="{BB962C8B-B14F-4D97-AF65-F5344CB8AC3E}">
        <p14:creationId xmlns:p14="http://schemas.microsoft.com/office/powerpoint/2010/main" xmlns="" val="622464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062748-E6F7-4B54-B984-3F289755274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F359A946-6667-4EA9-9F9D-8EA50BFC56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1B2EBDF3-5843-415C-B243-35C85CA51B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35EDB189-6118-4D10-AC36-552EEEC23E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19D83755-6ED0-497D-829D-14DD4B56F5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511B2C3E-702F-4A59-A54F-234C6383CA8F}"/>
              </a:ext>
            </a:extLst>
          </p:cNvPr>
          <p:cNvSpPr>
            <a:spLocks noGrp="1"/>
          </p:cNvSpPr>
          <p:nvPr>
            <p:ph type="dt" sz="half" idx="10"/>
          </p:nvPr>
        </p:nvSpPr>
        <p:spPr/>
        <p:txBody>
          <a:bodyPr/>
          <a:lstStyle/>
          <a:p>
            <a:fld id="{BC859EDB-D5C3-4BB8-959D-74F8B839BA19}" type="datetimeFigureOut">
              <a:rPr lang="en-US" smtClean="0"/>
              <a:pPr/>
              <a:t>13-Mar-2024</a:t>
            </a:fld>
            <a:endParaRPr lang="en-US"/>
          </a:p>
        </p:txBody>
      </p:sp>
      <p:sp>
        <p:nvSpPr>
          <p:cNvPr id="8" name="Footer Placeholder 7">
            <a:extLst>
              <a:ext uri="{FF2B5EF4-FFF2-40B4-BE49-F238E27FC236}">
                <a16:creationId xmlns:a16="http://schemas.microsoft.com/office/drawing/2014/main" xmlns="" id="{10BF6EB7-4C5F-4D27-AD0C-3676DE739AA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579C1F91-F557-4692-9050-68BFCE496439}"/>
              </a:ext>
            </a:extLst>
          </p:cNvPr>
          <p:cNvSpPr>
            <a:spLocks noGrp="1"/>
          </p:cNvSpPr>
          <p:nvPr>
            <p:ph type="sldNum" sz="quarter" idx="12"/>
          </p:nvPr>
        </p:nvSpPr>
        <p:spPr/>
        <p:txBody>
          <a:bodyPr/>
          <a:lstStyle/>
          <a:p>
            <a:fld id="{2B53E85E-BE7A-435C-96EF-128F947B213F}" type="slidenum">
              <a:rPr lang="en-US" smtClean="0"/>
              <a:pPr/>
              <a:t>‹#›</a:t>
            </a:fld>
            <a:endParaRPr lang="en-US"/>
          </a:p>
        </p:txBody>
      </p:sp>
    </p:spTree>
    <p:extLst>
      <p:ext uri="{BB962C8B-B14F-4D97-AF65-F5344CB8AC3E}">
        <p14:creationId xmlns:p14="http://schemas.microsoft.com/office/powerpoint/2010/main" xmlns="" val="2765743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4C01FD-2FA0-46B5-AC9E-F90AA1F2A2B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ACFA40C9-B091-4169-8D64-52C56DC291A9}"/>
              </a:ext>
            </a:extLst>
          </p:cNvPr>
          <p:cNvSpPr>
            <a:spLocks noGrp="1"/>
          </p:cNvSpPr>
          <p:nvPr>
            <p:ph type="dt" sz="half" idx="10"/>
          </p:nvPr>
        </p:nvSpPr>
        <p:spPr/>
        <p:txBody>
          <a:bodyPr/>
          <a:lstStyle/>
          <a:p>
            <a:fld id="{BC859EDB-D5C3-4BB8-959D-74F8B839BA19}" type="datetimeFigureOut">
              <a:rPr lang="en-US" smtClean="0"/>
              <a:pPr/>
              <a:t>13-Mar-2024</a:t>
            </a:fld>
            <a:endParaRPr lang="en-US"/>
          </a:p>
        </p:txBody>
      </p:sp>
      <p:sp>
        <p:nvSpPr>
          <p:cNvPr id="4" name="Footer Placeholder 3">
            <a:extLst>
              <a:ext uri="{FF2B5EF4-FFF2-40B4-BE49-F238E27FC236}">
                <a16:creationId xmlns:a16="http://schemas.microsoft.com/office/drawing/2014/main" xmlns="" id="{11EF00F2-9B1F-4E33-B4F8-95BEBA1E765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2CCEA4C8-8748-4F94-8BE5-84DAF48E8562}"/>
              </a:ext>
            </a:extLst>
          </p:cNvPr>
          <p:cNvSpPr>
            <a:spLocks noGrp="1"/>
          </p:cNvSpPr>
          <p:nvPr>
            <p:ph type="sldNum" sz="quarter" idx="12"/>
          </p:nvPr>
        </p:nvSpPr>
        <p:spPr/>
        <p:txBody>
          <a:bodyPr/>
          <a:lstStyle/>
          <a:p>
            <a:fld id="{2B53E85E-BE7A-435C-96EF-128F947B213F}" type="slidenum">
              <a:rPr lang="en-US" smtClean="0"/>
              <a:pPr/>
              <a:t>‹#›</a:t>
            </a:fld>
            <a:endParaRPr lang="en-US"/>
          </a:p>
        </p:txBody>
      </p:sp>
    </p:spTree>
    <p:extLst>
      <p:ext uri="{BB962C8B-B14F-4D97-AF65-F5344CB8AC3E}">
        <p14:creationId xmlns:p14="http://schemas.microsoft.com/office/powerpoint/2010/main" xmlns="" val="2976161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10204C33-869B-4185-8A1D-19145ED39922}"/>
              </a:ext>
            </a:extLst>
          </p:cNvPr>
          <p:cNvSpPr>
            <a:spLocks noGrp="1"/>
          </p:cNvSpPr>
          <p:nvPr>
            <p:ph type="dt" sz="half" idx="10"/>
          </p:nvPr>
        </p:nvSpPr>
        <p:spPr/>
        <p:txBody>
          <a:bodyPr/>
          <a:lstStyle/>
          <a:p>
            <a:fld id="{BC859EDB-D5C3-4BB8-959D-74F8B839BA19}" type="datetimeFigureOut">
              <a:rPr lang="en-US" smtClean="0"/>
              <a:pPr/>
              <a:t>13-Mar-2024</a:t>
            </a:fld>
            <a:endParaRPr lang="en-US"/>
          </a:p>
        </p:txBody>
      </p:sp>
      <p:sp>
        <p:nvSpPr>
          <p:cNvPr id="3" name="Footer Placeholder 2">
            <a:extLst>
              <a:ext uri="{FF2B5EF4-FFF2-40B4-BE49-F238E27FC236}">
                <a16:creationId xmlns:a16="http://schemas.microsoft.com/office/drawing/2014/main" xmlns="" id="{61552CAE-82D7-49EF-9048-0F5005D494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6B8CCBB5-4D73-445A-9C68-DBF972247A9B}"/>
              </a:ext>
            </a:extLst>
          </p:cNvPr>
          <p:cNvSpPr>
            <a:spLocks noGrp="1"/>
          </p:cNvSpPr>
          <p:nvPr>
            <p:ph type="sldNum" sz="quarter" idx="12"/>
          </p:nvPr>
        </p:nvSpPr>
        <p:spPr/>
        <p:txBody>
          <a:bodyPr/>
          <a:lstStyle/>
          <a:p>
            <a:fld id="{2B53E85E-BE7A-435C-96EF-128F947B213F}" type="slidenum">
              <a:rPr lang="en-US" smtClean="0"/>
              <a:pPr/>
              <a:t>‹#›</a:t>
            </a:fld>
            <a:endParaRPr lang="en-US"/>
          </a:p>
        </p:txBody>
      </p:sp>
    </p:spTree>
    <p:extLst>
      <p:ext uri="{BB962C8B-B14F-4D97-AF65-F5344CB8AC3E}">
        <p14:creationId xmlns:p14="http://schemas.microsoft.com/office/powerpoint/2010/main" xmlns="" val="3092616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DA1EDAA-570D-49BE-935B-C6BA4E7A70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FDBD105F-C5C3-4DB4-B7C0-47DCF9D627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7B75BDBD-BE89-4ED3-8C4C-C7B3810771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44F1A538-0D76-43FE-860F-21936999F8A6}"/>
              </a:ext>
            </a:extLst>
          </p:cNvPr>
          <p:cNvSpPr>
            <a:spLocks noGrp="1"/>
          </p:cNvSpPr>
          <p:nvPr>
            <p:ph type="dt" sz="half" idx="10"/>
          </p:nvPr>
        </p:nvSpPr>
        <p:spPr/>
        <p:txBody>
          <a:bodyPr/>
          <a:lstStyle/>
          <a:p>
            <a:fld id="{BC859EDB-D5C3-4BB8-959D-74F8B839BA19}" type="datetimeFigureOut">
              <a:rPr lang="en-US" smtClean="0"/>
              <a:pPr/>
              <a:t>13-Mar-2024</a:t>
            </a:fld>
            <a:endParaRPr lang="en-US"/>
          </a:p>
        </p:txBody>
      </p:sp>
      <p:sp>
        <p:nvSpPr>
          <p:cNvPr id="6" name="Footer Placeholder 5">
            <a:extLst>
              <a:ext uri="{FF2B5EF4-FFF2-40B4-BE49-F238E27FC236}">
                <a16:creationId xmlns:a16="http://schemas.microsoft.com/office/drawing/2014/main" xmlns="" id="{8D1F634E-8786-45FF-B993-D5054130CC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F3205E32-8BB5-4639-87CF-5D4A18AA4BE8}"/>
              </a:ext>
            </a:extLst>
          </p:cNvPr>
          <p:cNvSpPr>
            <a:spLocks noGrp="1"/>
          </p:cNvSpPr>
          <p:nvPr>
            <p:ph type="sldNum" sz="quarter" idx="12"/>
          </p:nvPr>
        </p:nvSpPr>
        <p:spPr/>
        <p:txBody>
          <a:bodyPr/>
          <a:lstStyle/>
          <a:p>
            <a:fld id="{2B53E85E-BE7A-435C-96EF-128F947B213F}" type="slidenum">
              <a:rPr lang="en-US" smtClean="0"/>
              <a:pPr/>
              <a:t>‹#›</a:t>
            </a:fld>
            <a:endParaRPr lang="en-US"/>
          </a:p>
        </p:txBody>
      </p:sp>
    </p:spTree>
    <p:extLst>
      <p:ext uri="{BB962C8B-B14F-4D97-AF65-F5344CB8AC3E}">
        <p14:creationId xmlns:p14="http://schemas.microsoft.com/office/powerpoint/2010/main" xmlns="" val="8468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B122C4-7C2B-4E29-BEBD-3C0A7464BD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FEB545A5-73CE-487F-904A-0DB1AC8105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ECE90B15-0BB2-4CEF-B967-D7A519B552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BCC6A673-E02C-4F3B-8ED8-BB1BCFEA4B24}"/>
              </a:ext>
            </a:extLst>
          </p:cNvPr>
          <p:cNvSpPr>
            <a:spLocks noGrp="1"/>
          </p:cNvSpPr>
          <p:nvPr>
            <p:ph type="dt" sz="half" idx="10"/>
          </p:nvPr>
        </p:nvSpPr>
        <p:spPr/>
        <p:txBody>
          <a:bodyPr/>
          <a:lstStyle/>
          <a:p>
            <a:fld id="{BC859EDB-D5C3-4BB8-959D-74F8B839BA19}" type="datetimeFigureOut">
              <a:rPr lang="en-US" smtClean="0"/>
              <a:pPr/>
              <a:t>13-Mar-2024</a:t>
            </a:fld>
            <a:endParaRPr lang="en-US"/>
          </a:p>
        </p:txBody>
      </p:sp>
      <p:sp>
        <p:nvSpPr>
          <p:cNvPr id="6" name="Footer Placeholder 5">
            <a:extLst>
              <a:ext uri="{FF2B5EF4-FFF2-40B4-BE49-F238E27FC236}">
                <a16:creationId xmlns:a16="http://schemas.microsoft.com/office/drawing/2014/main" xmlns="" id="{07D67FDD-85A4-4000-AB94-D653DBCE69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21CB1DC8-FB35-4B9C-B34D-FFFB46D005B4}"/>
              </a:ext>
            </a:extLst>
          </p:cNvPr>
          <p:cNvSpPr>
            <a:spLocks noGrp="1"/>
          </p:cNvSpPr>
          <p:nvPr>
            <p:ph type="sldNum" sz="quarter" idx="12"/>
          </p:nvPr>
        </p:nvSpPr>
        <p:spPr/>
        <p:txBody>
          <a:bodyPr/>
          <a:lstStyle/>
          <a:p>
            <a:fld id="{2B53E85E-BE7A-435C-96EF-128F947B213F}" type="slidenum">
              <a:rPr lang="en-US" smtClean="0"/>
              <a:pPr/>
              <a:t>‹#›</a:t>
            </a:fld>
            <a:endParaRPr lang="en-US"/>
          </a:p>
        </p:txBody>
      </p:sp>
    </p:spTree>
    <p:extLst>
      <p:ext uri="{BB962C8B-B14F-4D97-AF65-F5344CB8AC3E}">
        <p14:creationId xmlns:p14="http://schemas.microsoft.com/office/powerpoint/2010/main" xmlns="" val="18776335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D57EF6A-EC02-4E50-B541-BB459045F6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F702256E-353C-4AA6-A779-64658C9BB9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A1940104-8584-4823-A2D5-E740C963E5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859EDB-D5C3-4BB8-959D-74F8B839BA19}" type="datetimeFigureOut">
              <a:rPr lang="en-US" smtClean="0"/>
              <a:pPr/>
              <a:t>13-Mar-2024</a:t>
            </a:fld>
            <a:endParaRPr lang="en-US"/>
          </a:p>
        </p:txBody>
      </p:sp>
      <p:sp>
        <p:nvSpPr>
          <p:cNvPr id="5" name="Footer Placeholder 4">
            <a:extLst>
              <a:ext uri="{FF2B5EF4-FFF2-40B4-BE49-F238E27FC236}">
                <a16:creationId xmlns:a16="http://schemas.microsoft.com/office/drawing/2014/main" xmlns="" id="{F81CA6FA-F231-4EEB-BB95-EEBA558246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1E1E2804-7E77-42DA-9BD1-72D326F6E0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53E85E-BE7A-435C-96EF-128F947B213F}" type="slidenum">
              <a:rPr lang="en-US" smtClean="0"/>
              <a:pPr/>
              <a:t>‹#›</a:t>
            </a:fld>
            <a:endParaRPr lang="en-US"/>
          </a:p>
        </p:txBody>
      </p:sp>
    </p:spTree>
    <p:extLst>
      <p:ext uri="{BB962C8B-B14F-4D97-AF65-F5344CB8AC3E}">
        <p14:creationId xmlns:p14="http://schemas.microsoft.com/office/powerpoint/2010/main" xmlns="" val="20674005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mailto:vinayagam%20magendiramani@academia.edu" TargetMode="External"/><Relationship Id="rId2" Type="http://schemas.openxmlformats.org/officeDocument/2006/relationships/hyperlink" Target="mailto:magendiramani@rediffmail.com" TargetMode="External"/><Relationship Id="rId1" Type="http://schemas.openxmlformats.org/officeDocument/2006/relationships/slideLayout" Target="../slideLayouts/slideLayout2.xml"/><Relationship Id="rId5" Type="http://schemas.openxmlformats.org/officeDocument/2006/relationships/image" Target="../media/image58.emf"/><Relationship Id="rId4" Type="http://schemas.openxmlformats.org/officeDocument/2006/relationships/hyperlink" Target="mailto:magendiramani@academia.edu"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CF69F65-1270-4DA7-815F-75675F340BC3}"/>
              </a:ext>
            </a:extLst>
          </p:cNvPr>
          <p:cNvSpPr txBox="1"/>
          <p:nvPr/>
        </p:nvSpPr>
        <p:spPr>
          <a:xfrm>
            <a:off x="914400" y="1651819"/>
            <a:ext cx="9925665" cy="1107996"/>
          </a:xfrm>
          <a:prstGeom prst="rect">
            <a:avLst/>
          </a:prstGeom>
          <a:noFill/>
        </p:spPr>
        <p:txBody>
          <a:bodyPr wrap="square" rtlCol="0">
            <a:spAutoFit/>
          </a:bodyPr>
          <a:lstStyle/>
          <a:p>
            <a:pPr algn="ctr"/>
            <a:r>
              <a:rPr lang="en-US" sz="6600" b="1" dirty="0">
                <a:latin typeface="Comic Sans MS" panose="030F0702030302020204" pitchFamily="66" charset="0"/>
              </a:rPr>
              <a:t>Transcription</a:t>
            </a:r>
          </a:p>
        </p:txBody>
      </p:sp>
    </p:spTree>
    <p:extLst>
      <p:ext uri="{BB962C8B-B14F-4D97-AF65-F5344CB8AC3E}">
        <p14:creationId xmlns:p14="http://schemas.microsoft.com/office/powerpoint/2010/main" xmlns="" val="11274277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F3D78F4-A204-4C0D-8681-1D28F2D01B71}"/>
              </a:ext>
            </a:extLst>
          </p:cNvPr>
          <p:cNvPicPr>
            <a:picLocks noChangeAspect="1"/>
          </p:cNvPicPr>
          <p:nvPr/>
        </p:nvPicPr>
        <p:blipFill>
          <a:blip r:embed="rId2"/>
          <a:stretch>
            <a:fillRect/>
          </a:stretch>
        </p:blipFill>
        <p:spPr>
          <a:xfrm>
            <a:off x="1725562" y="33051"/>
            <a:ext cx="8783412" cy="6824949"/>
          </a:xfrm>
          <a:prstGeom prst="rect">
            <a:avLst/>
          </a:prstGeom>
        </p:spPr>
      </p:pic>
    </p:spTree>
    <p:extLst>
      <p:ext uri="{BB962C8B-B14F-4D97-AF65-F5344CB8AC3E}">
        <p14:creationId xmlns:p14="http://schemas.microsoft.com/office/powerpoint/2010/main" xmlns="" val="598237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5A0E509-316E-4F89-85AC-5BF3A994E3D9}"/>
              </a:ext>
            </a:extLst>
          </p:cNvPr>
          <p:cNvPicPr>
            <a:picLocks noChangeAspect="1"/>
          </p:cNvPicPr>
          <p:nvPr/>
        </p:nvPicPr>
        <p:blipFill>
          <a:blip r:embed="rId2"/>
          <a:stretch>
            <a:fillRect/>
          </a:stretch>
        </p:blipFill>
        <p:spPr>
          <a:xfrm>
            <a:off x="1595439" y="0"/>
            <a:ext cx="9001122" cy="6857999"/>
          </a:xfrm>
          <a:prstGeom prst="rect">
            <a:avLst/>
          </a:prstGeom>
        </p:spPr>
      </p:pic>
    </p:spTree>
    <p:extLst>
      <p:ext uri="{BB962C8B-B14F-4D97-AF65-F5344CB8AC3E}">
        <p14:creationId xmlns:p14="http://schemas.microsoft.com/office/powerpoint/2010/main" xmlns="" val="609257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9F1281C-9C86-41AC-A150-4C8EF5403E7E}"/>
              </a:ext>
            </a:extLst>
          </p:cNvPr>
          <p:cNvPicPr>
            <a:picLocks noChangeAspect="1"/>
          </p:cNvPicPr>
          <p:nvPr/>
        </p:nvPicPr>
        <p:blipFill>
          <a:blip r:embed="rId2"/>
          <a:stretch>
            <a:fillRect/>
          </a:stretch>
        </p:blipFill>
        <p:spPr>
          <a:xfrm>
            <a:off x="1740310" y="34124"/>
            <a:ext cx="8755161" cy="6823876"/>
          </a:xfrm>
          <a:prstGeom prst="rect">
            <a:avLst/>
          </a:prstGeom>
        </p:spPr>
      </p:pic>
    </p:spTree>
    <p:extLst>
      <p:ext uri="{BB962C8B-B14F-4D97-AF65-F5344CB8AC3E}">
        <p14:creationId xmlns:p14="http://schemas.microsoft.com/office/powerpoint/2010/main" xmlns="" val="4003809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7B9E049-1974-459F-98F3-2EE26D8ED848}"/>
              </a:ext>
            </a:extLst>
          </p:cNvPr>
          <p:cNvPicPr>
            <a:picLocks noChangeAspect="1"/>
          </p:cNvPicPr>
          <p:nvPr/>
        </p:nvPicPr>
        <p:blipFill>
          <a:blip r:embed="rId2"/>
          <a:stretch>
            <a:fillRect/>
          </a:stretch>
        </p:blipFill>
        <p:spPr>
          <a:xfrm>
            <a:off x="1519084" y="31439"/>
            <a:ext cx="8959117" cy="6826561"/>
          </a:xfrm>
          <a:prstGeom prst="rect">
            <a:avLst/>
          </a:prstGeom>
        </p:spPr>
      </p:pic>
    </p:spTree>
    <p:extLst>
      <p:ext uri="{BB962C8B-B14F-4D97-AF65-F5344CB8AC3E}">
        <p14:creationId xmlns:p14="http://schemas.microsoft.com/office/powerpoint/2010/main" xmlns="" val="4028971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ED2A251-03FF-4316-A62F-531E3F207CB0}"/>
              </a:ext>
            </a:extLst>
          </p:cNvPr>
          <p:cNvPicPr>
            <a:picLocks noChangeAspect="1"/>
          </p:cNvPicPr>
          <p:nvPr/>
        </p:nvPicPr>
        <p:blipFill>
          <a:blip r:embed="rId2"/>
          <a:stretch>
            <a:fillRect/>
          </a:stretch>
        </p:blipFill>
        <p:spPr>
          <a:xfrm>
            <a:off x="866947" y="0"/>
            <a:ext cx="10458108" cy="6858000"/>
          </a:xfrm>
          <a:prstGeom prst="rect">
            <a:avLst/>
          </a:prstGeom>
        </p:spPr>
      </p:pic>
    </p:spTree>
    <p:extLst>
      <p:ext uri="{BB962C8B-B14F-4D97-AF65-F5344CB8AC3E}">
        <p14:creationId xmlns:p14="http://schemas.microsoft.com/office/powerpoint/2010/main" xmlns="" val="3430894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932644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E6E56B0-AA60-4C26-B0F7-5A7C4909B1D1}"/>
              </a:ext>
            </a:extLst>
          </p:cNvPr>
          <p:cNvPicPr>
            <a:picLocks noChangeAspect="1"/>
          </p:cNvPicPr>
          <p:nvPr/>
        </p:nvPicPr>
        <p:blipFill>
          <a:blip r:embed="rId2"/>
          <a:stretch>
            <a:fillRect/>
          </a:stretch>
        </p:blipFill>
        <p:spPr>
          <a:xfrm>
            <a:off x="2802195" y="50800"/>
            <a:ext cx="6297560" cy="6807200"/>
          </a:xfrm>
          <a:prstGeom prst="rect">
            <a:avLst/>
          </a:prstGeom>
        </p:spPr>
      </p:pic>
    </p:spTree>
    <p:extLst>
      <p:ext uri="{BB962C8B-B14F-4D97-AF65-F5344CB8AC3E}">
        <p14:creationId xmlns:p14="http://schemas.microsoft.com/office/powerpoint/2010/main" xmlns="" val="5356396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8C015BC-8521-460D-8C09-D808A3E36921}"/>
              </a:ext>
            </a:extLst>
          </p:cNvPr>
          <p:cNvPicPr>
            <a:picLocks noChangeAspect="1"/>
          </p:cNvPicPr>
          <p:nvPr/>
        </p:nvPicPr>
        <p:blipFill>
          <a:blip r:embed="rId2"/>
          <a:stretch>
            <a:fillRect/>
          </a:stretch>
        </p:blipFill>
        <p:spPr>
          <a:xfrm>
            <a:off x="2359742" y="0"/>
            <a:ext cx="5781367" cy="6784258"/>
          </a:xfrm>
          <a:prstGeom prst="rect">
            <a:avLst/>
          </a:prstGeom>
        </p:spPr>
      </p:pic>
    </p:spTree>
    <p:extLst>
      <p:ext uri="{BB962C8B-B14F-4D97-AF65-F5344CB8AC3E}">
        <p14:creationId xmlns:p14="http://schemas.microsoft.com/office/powerpoint/2010/main" xmlns="" val="7075856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152F9779-4340-480F-B405-6313E8F4D382}"/>
              </a:ext>
            </a:extLst>
          </p:cNvPr>
          <p:cNvPicPr>
            <a:picLocks noChangeAspect="1"/>
          </p:cNvPicPr>
          <p:nvPr/>
        </p:nvPicPr>
        <p:blipFill>
          <a:blip r:embed="rId3"/>
          <a:stretch>
            <a:fillRect/>
          </a:stretch>
        </p:blipFill>
        <p:spPr>
          <a:xfrm>
            <a:off x="3141408" y="113072"/>
            <a:ext cx="5058696" cy="6744928"/>
          </a:xfrm>
          <a:prstGeom prst="rect">
            <a:avLst/>
          </a:prstGeom>
        </p:spPr>
      </p:pic>
    </p:spTree>
    <p:extLst>
      <p:ext uri="{BB962C8B-B14F-4D97-AF65-F5344CB8AC3E}">
        <p14:creationId xmlns:p14="http://schemas.microsoft.com/office/powerpoint/2010/main" xmlns="" val="10393205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816795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20DB3DE-FBF9-4610-9797-4E00271B97CB}"/>
              </a:ext>
            </a:extLst>
          </p:cNvPr>
          <p:cNvPicPr>
            <a:picLocks noChangeAspect="1"/>
          </p:cNvPicPr>
          <p:nvPr/>
        </p:nvPicPr>
        <p:blipFill>
          <a:blip r:embed="rId2"/>
          <a:stretch>
            <a:fillRect/>
          </a:stretch>
        </p:blipFill>
        <p:spPr>
          <a:xfrm>
            <a:off x="1681317" y="207625"/>
            <a:ext cx="8871364" cy="6473393"/>
          </a:xfrm>
          <a:prstGeom prst="rect">
            <a:avLst/>
          </a:prstGeom>
        </p:spPr>
      </p:pic>
    </p:spTree>
    <p:extLst>
      <p:ext uri="{BB962C8B-B14F-4D97-AF65-F5344CB8AC3E}">
        <p14:creationId xmlns:p14="http://schemas.microsoft.com/office/powerpoint/2010/main" xmlns="" val="2705347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40285" y="216781"/>
            <a:ext cx="10634597" cy="6636881"/>
          </a:xfrm>
          <a:prstGeom prst="rect">
            <a:avLst/>
          </a:prstGeom>
        </p:spPr>
        <p:txBody>
          <a:bodyPr wrap="square">
            <a:spAutoFit/>
          </a:bodyPr>
          <a:lstStyle/>
          <a:p>
            <a:pPr algn="just">
              <a:lnSpc>
                <a:spcPct val="200000"/>
              </a:lnSpc>
            </a:pPr>
            <a:r>
              <a:rPr lang="en-US" sz="2400" b="1" dirty="0">
                <a:solidFill>
                  <a:srgbClr val="7030A0"/>
                </a:solidFill>
              </a:rPr>
              <a:t>Regulation of transcription</a:t>
            </a:r>
          </a:p>
          <a:p>
            <a:pPr algn="just">
              <a:lnSpc>
                <a:spcPct val="200000"/>
              </a:lnSpc>
            </a:pPr>
            <a:r>
              <a:rPr lang="en-US" sz="2400" dirty="0"/>
              <a:t>A gene consists of a transcriptional region and a regulatory region. The transcriptional region is the part of DNA to be transcribed into a primary transcript (an RNA molecule complementary to the transcriptional region). The regulatory region can be divided into </a:t>
            </a:r>
            <a:r>
              <a:rPr lang="en-US" sz="2400" dirty="0" err="1"/>
              <a:t>cis</a:t>
            </a:r>
            <a:r>
              <a:rPr lang="en-US" sz="2400" dirty="0"/>
              <a:t>-regulatory (or </a:t>
            </a:r>
            <a:r>
              <a:rPr lang="en-US" sz="2400" dirty="0" err="1"/>
              <a:t>cis</a:t>
            </a:r>
            <a:r>
              <a:rPr lang="en-US" sz="2400" dirty="0"/>
              <a:t>-acting) elements and trans-regulatory (or trans-acting) elements. The </a:t>
            </a:r>
            <a:r>
              <a:rPr lang="en-US" sz="2400" dirty="0" err="1"/>
              <a:t>cis</a:t>
            </a:r>
            <a:r>
              <a:rPr lang="en-US" sz="2400" dirty="0"/>
              <a:t>-regulatory elements are the binding sites of transcription factors which are the proteins that, upon binding with </a:t>
            </a:r>
            <a:r>
              <a:rPr lang="en-US" sz="2400" dirty="0" err="1"/>
              <a:t>cis</a:t>
            </a:r>
            <a:r>
              <a:rPr lang="en-US" sz="2400" dirty="0"/>
              <a:t>-regulatory elements, can affect (either enhance or repress) transcription. The trans-regulatory elements are the DNA sequences that encode transcription factors.</a:t>
            </a:r>
          </a:p>
        </p:txBody>
      </p:sp>
    </p:spTree>
    <p:extLst>
      <p:ext uri="{BB962C8B-B14F-4D97-AF65-F5344CB8AC3E}">
        <p14:creationId xmlns:p14="http://schemas.microsoft.com/office/powerpoint/2010/main" xmlns="" val="7483958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C0C6027-C83C-43A8-8020-90434C31C499}"/>
              </a:ext>
            </a:extLst>
          </p:cNvPr>
          <p:cNvPicPr>
            <a:picLocks noChangeAspect="1"/>
          </p:cNvPicPr>
          <p:nvPr/>
        </p:nvPicPr>
        <p:blipFill>
          <a:blip r:embed="rId2"/>
          <a:stretch>
            <a:fillRect/>
          </a:stretch>
        </p:blipFill>
        <p:spPr>
          <a:xfrm>
            <a:off x="3185653" y="120445"/>
            <a:ext cx="5294671" cy="7059561"/>
          </a:xfrm>
          <a:prstGeom prst="rect">
            <a:avLst/>
          </a:prstGeom>
        </p:spPr>
      </p:pic>
    </p:spTree>
    <p:extLst>
      <p:ext uri="{BB962C8B-B14F-4D97-AF65-F5344CB8AC3E}">
        <p14:creationId xmlns:p14="http://schemas.microsoft.com/office/powerpoint/2010/main" xmlns="" val="17165826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7DFBEBB-3E72-46C7-A981-DA8A8A54DEDA}"/>
              </a:ext>
            </a:extLst>
          </p:cNvPr>
          <p:cNvPicPr>
            <a:picLocks noChangeAspect="1"/>
          </p:cNvPicPr>
          <p:nvPr/>
        </p:nvPicPr>
        <p:blipFill>
          <a:blip r:embed="rId2"/>
          <a:stretch>
            <a:fillRect/>
          </a:stretch>
        </p:blipFill>
        <p:spPr>
          <a:xfrm>
            <a:off x="3362632" y="-51619"/>
            <a:ext cx="5220929" cy="6961238"/>
          </a:xfrm>
          <a:prstGeom prst="rect">
            <a:avLst/>
          </a:prstGeom>
        </p:spPr>
      </p:pic>
    </p:spTree>
    <p:extLst>
      <p:ext uri="{BB962C8B-B14F-4D97-AF65-F5344CB8AC3E}">
        <p14:creationId xmlns:p14="http://schemas.microsoft.com/office/powerpoint/2010/main" xmlns="" val="19635952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0CA5BF8-0678-4A9D-A879-7A35D6D075C9}"/>
              </a:ext>
            </a:extLst>
          </p:cNvPr>
          <p:cNvPicPr>
            <a:picLocks noChangeAspect="1"/>
          </p:cNvPicPr>
          <p:nvPr/>
        </p:nvPicPr>
        <p:blipFill>
          <a:blip r:embed="rId2"/>
          <a:stretch>
            <a:fillRect/>
          </a:stretch>
        </p:blipFill>
        <p:spPr>
          <a:xfrm>
            <a:off x="863600" y="-512310"/>
            <a:ext cx="10071099" cy="7610168"/>
          </a:xfrm>
          <a:prstGeom prst="rect">
            <a:avLst/>
          </a:prstGeom>
        </p:spPr>
      </p:pic>
    </p:spTree>
    <p:extLst>
      <p:ext uri="{BB962C8B-B14F-4D97-AF65-F5344CB8AC3E}">
        <p14:creationId xmlns:p14="http://schemas.microsoft.com/office/powerpoint/2010/main" xmlns="" val="15296501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183F541-484B-470A-9076-B3163CF14CB3}"/>
              </a:ext>
            </a:extLst>
          </p:cNvPr>
          <p:cNvPicPr>
            <a:picLocks noChangeAspect="1"/>
          </p:cNvPicPr>
          <p:nvPr/>
        </p:nvPicPr>
        <p:blipFill>
          <a:blip r:embed="rId2"/>
          <a:stretch>
            <a:fillRect/>
          </a:stretch>
        </p:blipFill>
        <p:spPr>
          <a:xfrm>
            <a:off x="3451123" y="-97504"/>
            <a:ext cx="5265174" cy="7020232"/>
          </a:xfrm>
          <a:prstGeom prst="rect">
            <a:avLst/>
          </a:prstGeom>
        </p:spPr>
      </p:pic>
    </p:spTree>
    <p:extLst>
      <p:ext uri="{BB962C8B-B14F-4D97-AF65-F5344CB8AC3E}">
        <p14:creationId xmlns:p14="http://schemas.microsoft.com/office/powerpoint/2010/main" xmlns="" val="29566488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B53EC8A-9AF0-4612-8B5C-C6E64ED65564}"/>
              </a:ext>
            </a:extLst>
          </p:cNvPr>
          <p:cNvPicPr>
            <a:picLocks noChangeAspect="1"/>
          </p:cNvPicPr>
          <p:nvPr/>
        </p:nvPicPr>
        <p:blipFill>
          <a:blip r:embed="rId2"/>
          <a:stretch>
            <a:fillRect/>
          </a:stretch>
        </p:blipFill>
        <p:spPr>
          <a:xfrm>
            <a:off x="3170904" y="-142567"/>
            <a:ext cx="5250425" cy="7000567"/>
          </a:xfrm>
          <a:prstGeom prst="rect">
            <a:avLst/>
          </a:prstGeom>
        </p:spPr>
      </p:pic>
    </p:spTree>
    <p:extLst>
      <p:ext uri="{BB962C8B-B14F-4D97-AF65-F5344CB8AC3E}">
        <p14:creationId xmlns:p14="http://schemas.microsoft.com/office/powerpoint/2010/main" xmlns="" val="31587134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2409BC2-DB2D-4F5F-BC44-01081E4564CE}"/>
              </a:ext>
            </a:extLst>
          </p:cNvPr>
          <p:cNvPicPr>
            <a:picLocks noChangeAspect="1"/>
          </p:cNvPicPr>
          <p:nvPr/>
        </p:nvPicPr>
        <p:blipFill>
          <a:blip r:embed="rId2"/>
          <a:stretch>
            <a:fillRect/>
          </a:stretch>
        </p:blipFill>
        <p:spPr>
          <a:xfrm>
            <a:off x="3149488" y="-326922"/>
            <a:ext cx="6583235" cy="7511844"/>
          </a:xfrm>
          <a:prstGeom prst="rect">
            <a:avLst/>
          </a:prstGeom>
        </p:spPr>
      </p:pic>
    </p:spTree>
    <p:extLst>
      <p:ext uri="{BB962C8B-B14F-4D97-AF65-F5344CB8AC3E}">
        <p14:creationId xmlns:p14="http://schemas.microsoft.com/office/powerpoint/2010/main" xmlns="" val="3323267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215D0DD-F0CA-48D3-A37B-61700C4163FC}"/>
              </a:ext>
            </a:extLst>
          </p:cNvPr>
          <p:cNvPicPr>
            <a:picLocks noChangeAspect="1"/>
          </p:cNvPicPr>
          <p:nvPr/>
        </p:nvPicPr>
        <p:blipFill>
          <a:blip r:embed="rId2"/>
          <a:stretch>
            <a:fillRect/>
          </a:stretch>
        </p:blipFill>
        <p:spPr>
          <a:xfrm>
            <a:off x="3141408" y="-144616"/>
            <a:ext cx="5360424" cy="7147231"/>
          </a:xfrm>
          <a:prstGeom prst="rect">
            <a:avLst/>
          </a:prstGeom>
        </p:spPr>
      </p:pic>
    </p:spTree>
    <p:extLst>
      <p:ext uri="{BB962C8B-B14F-4D97-AF65-F5344CB8AC3E}">
        <p14:creationId xmlns:p14="http://schemas.microsoft.com/office/powerpoint/2010/main" xmlns="" val="15859158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07306CF-8929-4FFF-AB6E-795631E7023D}"/>
              </a:ext>
            </a:extLst>
          </p:cNvPr>
          <p:cNvPicPr>
            <a:picLocks noChangeAspect="1"/>
          </p:cNvPicPr>
          <p:nvPr/>
        </p:nvPicPr>
        <p:blipFill>
          <a:blip r:embed="rId2"/>
          <a:stretch>
            <a:fillRect/>
          </a:stretch>
        </p:blipFill>
        <p:spPr>
          <a:xfrm>
            <a:off x="3524250" y="-1"/>
            <a:ext cx="5251040" cy="7001387"/>
          </a:xfrm>
          <a:prstGeom prst="rect">
            <a:avLst/>
          </a:prstGeom>
        </p:spPr>
      </p:pic>
    </p:spTree>
    <p:extLst>
      <p:ext uri="{BB962C8B-B14F-4D97-AF65-F5344CB8AC3E}">
        <p14:creationId xmlns:p14="http://schemas.microsoft.com/office/powerpoint/2010/main" xmlns="" val="79062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CF4F0D5-9899-4E69-8534-DD9DCFAEA3C4}"/>
              </a:ext>
            </a:extLst>
          </p:cNvPr>
          <p:cNvPicPr>
            <a:picLocks noChangeAspect="1"/>
          </p:cNvPicPr>
          <p:nvPr/>
        </p:nvPicPr>
        <p:blipFill>
          <a:blip r:embed="rId2"/>
          <a:stretch>
            <a:fillRect/>
          </a:stretch>
        </p:blipFill>
        <p:spPr>
          <a:xfrm>
            <a:off x="2960789" y="-234145"/>
            <a:ext cx="6592529" cy="7865807"/>
          </a:xfrm>
          <a:prstGeom prst="rect">
            <a:avLst/>
          </a:prstGeom>
        </p:spPr>
      </p:pic>
    </p:spTree>
    <p:extLst>
      <p:ext uri="{BB962C8B-B14F-4D97-AF65-F5344CB8AC3E}">
        <p14:creationId xmlns:p14="http://schemas.microsoft.com/office/powerpoint/2010/main" xmlns="" val="301808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D2674DB0-3174-4D47-A3D3-B167CBE6D1F1}"/>
              </a:ext>
            </a:extLst>
          </p:cNvPr>
          <p:cNvPicPr>
            <a:picLocks noChangeAspect="1"/>
          </p:cNvPicPr>
          <p:nvPr/>
        </p:nvPicPr>
        <p:blipFill>
          <a:blip r:embed="rId2"/>
          <a:stretch>
            <a:fillRect/>
          </a:stretch>
        </p:blipFill>
        <p:spPr>
          <a:xfrm>
            <a:off x="1415845" y="-81116"/>
            <a:ext cx="9075175" cy="6806381"/>
          </a:xfrm>
          <a:prstGeom prst="rect">
            <a:avLst/>
          </a:prstGeom>
        </p:spPr>
      </p:pic>
    </p:spTree>
    <p:extLst>
      <p:ext uri="{BB962C8B-B14F-4D97-AF65-F5344CB8AC3E}">
        <p14:creationId xmlns:p14="http://schemas.microsoft.com/office/powerpoint/2010/main" xmlns="" val="31456822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E4C53CC-0E4F-4713-8599-2A2CB7DFD101}"/>
              </a:ext>
            </a:extLst>
          </p:cNvPr>
          <p:cNvPicPr>
            <a:picLocks noChangeAspect="1"/>
          </p:cNvPicPr>
          <p:nvPr/>
        </p:nvPicPr>
        <p:blipFill>
          <a:blip r:embed="rId2"/>
          <a:stretch>
            <a:fillRect/>
          </a:stretch>
        </p:blipFill>
        <p:spPr>
          <a:xfrm>
            <a:off x="3219189" y="-406747"/>
            <a:ext cx="5749447" cy="7665929"/>
          </a:xfrm>
          <a:prstGeom prst="rect">
            <a:avLst/>
          </a:prstGeom>
        </p:spPr>
      </p:pic>
    </p:spTree>
    <p:extLst>
      <p:ext uri="{BB962C8B-B14F-4D97-AF65-F5344CB8AC3E}">
        <p14:creationId xmlns:p14="http://schemas.microsoft.com/office/powerpoint/2010/main" xmlns="" val="21357280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D0D04F36-429B-4FE5-A481-8ECE8E5A1C84}"/>
              </a:ext>
            </a:extLst>
          </p:cNvPr>
          <p:cNvPicPr>
            <a:picLocks noChangeAspect="1"/>
          </p:cNvPicPr>
          <p:nvPr/>
        </p:nvPicPr>
        <p:blipFill>
          <a:blip r:embed="rId2"/>
          <a:stretch>
            <a:fillRect/>
          </a:stretch>
        </p:blipFill>
        <p:spPr>
          <a:xfrm>
            <a:off x="3067665" y="-608779"/>
            <a:ext cx="5648632" cy="7531509"/>
          </a:xfrm>
          <a:prstGeom prst="rect">
            <a:avLst/>
          </a:prstGeom>
        </p:spPr>
      </p:pic>
    </p:spTree>
    <p:extLst>
      <p:ext uri="{BB962C8B-B14F-4D97-AF65-F5344CB8AC3E}">
        <p14:creationId xmlns:p14="http://schemas.microsoft.com/office/powerpoint/2010/main" xmlns="" val="15925932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F7BCEC7-DBBB-443E-81D3-5A951BA1148C}"/>
              </a:ext>
            </a:extLst>
          </p:cNvPr>
          <p:cNvPicPr>
            <a:picLocks noChangeAspect="1"/>
          </p:cNvPicPr>
          <p:nvPr/>
        </p:nvPicPr>
        <p:blipFill>
          <a:blip r:embed="rId2"/>
          <a:stretch>
            <a:fillRect/>
          </a:stretch>
        </p:blipFill>
        <p:spPr>
          <a:xfrm>
            <a:off x="2846439" y="-249903"/>
            <a:ext cx="5560142" cy="7413523"/>
          </a:xfrm>
          <a:prstGeom prst="rect">
            <a:avLst/>
          </a:prstGeom>
        </p:spPr>
      </p:pic>
    </p:spTree>
    <p:extLst>
      <p:ext uri="{BB962C8B-B14F-4D97-AF65-F5344CB8AC3E}">
        <p14:creationId xmlns:p14="http://schemas.microsoft.com/office/powerpoint/2010/main" xmlns="" val="14861228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D49D7DA-26CF-4FB8-B48D-583C7C63A21F}"/>
              </a:ext>
            </a:extLst>
          </p:cNvPr>
          <p:cNvPicPr>
            <a:picLocks noChangeAspect="1"/>
          </p:cNvPicPr>
          <p:nvPr/>
        </p:nvPicPr>
        <p:blipFill>
          <a:blip r:embed="rId2"/>
          <a:stretch>
            <a:fillRect/>
          </a:stretch>
        </p:blipFill>
        <p:spPr>
          <a:xfrm>
            <a:off x="2920182" y="-644517"/>
            <a:ext cx="7050536" cy="7570837"/>
          </a:xfrm>
          <a:prstGeom prst="rect">
            <a:avLst/>
          </a:prstGeom>
        </p:spPr>
      </p:pic>
    </p:spTree>
    <p:extLst>
      <p:ext uri="{BB962C8B-B14F-4D97-AF65-F5344CB8AC3E}">
        <p14:creationId xmlns:p14="http://schemas.microsoft.com/office/powerpoint/2010/main" xmlns="" val="36898577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1C3CEC3-D7D8-475C-B1B6-35F8B1B9A08F}"/>
              </a:ext>
            </a:extLst>
          </p:cNvPr>
          <p:cNvPicPr>
            <a:picLocks noChangeAspect="1"/>
          </p:cNvPicPr>
          <p:nvPr/>
        </p:nvPicPr>
        <p:blipFill>
          <a:blip r:embed="rId2"/>
          <a:stretch>
            <a:fillRect/>
          </a:stretch>
        </p:blipFill>
        <p:spPr>
          <a:xfrm>
            <a:off x="3181611" y="-29778"/>
            <a:ext cx="6070422" cy="6887778"/>
          </a:xfrm>
          <a:prstGeom prst="rect">
            <a:avLst/>
          </a:prstGeom>
        </p:spPr>
      </p:pic>
    </p:spTree>
    <p:extLst>
      <p:ext uri="{BB962C8B-B14F-4D97-AF65-F5344CB8AC3E}">
        <p14:creationId xmlns:p14="http://schemas.microsoft.com/office/powerpoint/2010/main" xmlns="" val="12043532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DBA5091-FE9F-4679-A172-FB8A1EF214B5}"/>
              </a:ext>
            </a:extLst>
          </p:cNvPr>
          <p:cNvPicPr>
            <a:picLocks noChangeAspect="1"/>
          </p:cNvPicPr>
          <p:nvPr/>
        </p:nvPicPr>
        <p:blipFill>
          <a:blip r:embed="rId2"/>
          <a:stretch>
            <a:fillRect/>
          </a:stretch>
        </p:blipFill>
        <p:spPr>
          <a:xfrm>
            <a:off x="3386438" y="-272732"/>
            <a:ext cx="5419123" cy="7225497"/>
          </a:xfrm>
          <a:prstGeom prst="rect">
            <a:avLst/>
          </a:prstGeom>
        </p:spPr>
      </p:pic>
    </p:spTree>
    <p:extLst>
      <p:ext uri="{BB962C8B-B14F-4D97-AF65-F5344CB8AC3E}">
        <p14:creationId xmlns:p14="http://schemas.microsoft.com/office/powerpoint/2010/main" xmlns="" val="28766754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2380D57-1A49-43A5-869F-A3FC9FB80F8E}"/>
              </a:ext>
            </a:extLst>
          </p:cNvPr>
          <p:cNvPicPr>
            <a:picLocks noChangeAspect="1"/>
          </p:cNvPicPr>
          <p:nvPr/>
        </p:nvPicPr>
        <p:blipFill>
          <a:blip r:embed="rId2"/>
          <a:stretch>
            <a:fillRect/>
          </a:stretch>
        </p:blipFill>
        <p:spPr>
          <a:xfrm>
            <a:off x="3028336" y="-237995"/>
            <a:ext cx="6135328" cy="8180438"/>
          </a:xfrm>
          <a:prstGeom prst="rect">
            <a:avLst/>
          </a:prstGeom>
        </p:spPr>
      </p:pic>
    </p:spTree>
    <p:extLst>
      <p:ext uri="{BB962C8B-B14F-4D97-AF65-F5344CB8AC3E}">
        <p14:creationId xmlns:p14="http://schemas.microsoft.com/office/powerpoint/2010/main" xmlns="" val="31327833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04E037F-33E8-4397-9693-7E489CE02E58}"/>
              </a:ext>
            </a:extLst>
          </p:cNvPr>
          <p:cNvPicPr>
            <a:picLocks noChangeAspect="1"/>
          </p:cNvPicPr>
          <p:nvPr/>
        </p:nvPicPr>
        <p:blipFill>
          <a:blip r:embed="rId2"/>
          <a:stretch>
            <a:fillRect/>
          </a:stretch>
        </p:blipFill>
        <p:spPr>
          <a:xfrm>
            <a:off x="1665962" y="-10462"/>
            <a:ext cx="7640269" cy="7392029"/>
          </a:xfrm>
          <a:prstGeom prst="rect">
            <a:avLst/>
          </a:prstGeom>
        </p:spPr>
      </p:pic>
    </p:spTree>
    <p:extLst>
      <p:ext uri="{BB962C8B-B14F-4D97-AF65-F5344CB8AC3E}">
        <p14:creationId xmlns:p14="http://schemas.microsoft.com/office/powerpoint/2010/main" xmlns="" val="18166729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D039CC0C-EEE5-4A3F-A0B3-12BA36FAB431}"/>
              </a:ext>
            </a:extLst>
          </p:cNvPr>
          <p:cNvPicPr>
            <a:picLocks noChangeAspect="1"/>
          </p:cNvPicPr>
          <p:nvPr/>
        </p:nvPicPr>
        <p:blipFill>
          <a:blip r:embed="rId2"/>
          <a:stretch>
            <a:fillRect/>
          </a:stretch>
        </p:blipFill>
        <p:spPr>
          <a:xfrm>
            <a:off x="3190568" y="-501041"/>
            <a:ext cx="7000703" cy="8354859"/>
          </a:xfrm>
          <a:prstGeom prst="rect">
            <a:avLst/>
          </a:prstGeom>
        </p:spPr>
      </p:pic>
    </p:spTree>
    <p:extLst>
      <p:ext uri="{BB962C8B-B14F-4D97-AF65-F5344CB8AC3E}">
        <p14:creationId xmlns:p14="http://schemas.microsoft.com/office/powerpoint/2010/main" xmlns="" val="25688446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1D914509-724C-406A-818A-C972109D1A1B}"/>
              </a:ext>
            </a:extLst>
          </p:cNvPr>
          <p:cNvPicPr>
            <a:picLocks noChangeAspect="1"/>
          </p:cNvPicPr>
          <p:nvPr/>
        </p:nvPicPr>
        <p:blipFill>
          <a:blip r:embed="rId2"/>
          <a:stretch>
            <a:fillRect/>
          </a:stretch>
        </p:blipFill>
        <p:spPr>
          <a:xfrm>
            <a:off x="3170903" y="-471129"/>
            <a:ext cx="5928852" cy="7905136"/>
          </a:xfrm>
          <a:prstGeom prst="rect">
            <a:avLst/>
          </a:prstGeom>
        </p:spPr>
      </p:pic>
    </p:spTree>
    <p:extLst>
      <p:ext uri="{BB962C8B-B14F-4D97-AF65-F5344CB8AC3E}">
        <p14:creationId xmlns:p14="http://schemas.microsoft.com/office/powerpoint/2010/main" xmlns="" val="2676381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B9E8E766-221C-4DA1-9F97-9C8CF03455F5}"/>
              </a:ext>
            </a:extLst>
          </p:cNvPr>
          <p:cNvPicPr>
            <a:picLocks noChangeAspect="1"/>
          </p:cNvPicPr>
          <p:nvPr/>
        </p:nvPicPr>
        <p:blipFill>
          <a:blip r:embed="rId2"/>
          <a:stretch>
            <a:fillRect/>
          </a:stretch>
        </p:blipFill>
        <p:spPr>
          <a:xfrm>
            <a:off x="1857161" y="176981"/>
            <a:ext cx="8573795" cy="6577780"/>
          </a:xfrm>
          <a:prstGeom prst="rect">
            <a:avLst/>
          </a:prstGeom>
        </p:spPr>
      </p:pic>
    </p:spTree>
    <p:extLst>
      <p:ext uri="{BB962C8B-B14F-4D97-AF65-F5344CB8AC3E}">
        <p14:creationId xmlns:p14="http://schemas.microsoft.com/office/powerpoint/2010/main" xmlns="" val="28446664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D15E36B-4B3F-4CDA-86C4-5A82A2E0EF0D}"/>
              </a:ext>
            </a:extLst>
          </p:cNvPr>
          <p:cNvPicPr>
            <a:picLocks noChangeAspect="1"/>
          </p:cNvPicPr>
          <p:nvPr/>
        </p:nvPicPr>
        <p:blipFill>
          <a:blip r:embed="rId2"/>
          <a:stretch>
            <a:fillRect/>
          </a:stretch>
        </p:blipFill>
        <p:spPr>
          <a:xfrm>
            <a:off x="3845489" y="-79454"/>
            <a:ext cx="5269013" cy="7025351"/>
          </a:xfrm>
          <a:prstGeom prst="rect">
            <a:avLst/>
          </a:prstGeom>
        </p:spPr>
      </p:pic>
    </p:spTree>
    <p:extLst>
      <p:ext uri="{BB962C8B-B14F-4D97-AF65-F5344CB8AC3E}">
        <p14:creationId xmlns:p14="http://schemas.microsoft.com/office/powerpoint/2010/main" xmlns="" val="20253000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44F0B4E-508E-422E-94DE-F94ED5855291}"/>
              </a:ext>
            </a:extLst>
          </p:cNvPr>
          <p:cNvPicPr>
            <a:picLocks noChangeAspect="1"/>
          </p:cNvPicPr>
          <p:nvPr/>
        </p:nvPicPr>
        <p:blipFill>
          <a:blip r:embed="rId2"/>
          <a:stretch>
            <a:fillRect/>
          </a:stretch>
        </p:blipFill>
        <p:spPr>
          <a:xfrm>
            <a:off x="4772416" y="-475987"/>
            <a:ext cx="5691026" cy="7588035"/>
          </a:xfrm>
          <a:prstGeom prst="rect">
            <a:avLst/>
          </a:prstGeom>
        </p:spPr>
      </p:pic>
    </p:spTree>
    <p:extLst>
      <p:ext uri="{BB962C8B-B14F-4D97-AF65-F5344CB8AC3E}">
        <p14:creationId xmlns:p14="http://schemas.microsoft.com/office/powerpoint/2010/main" xmlns="" val="26791456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B264E445-F7D7-4FF5-800F-F67D8B772EAE}"/>
              </a:ext>
            </a:extLst>
          </p:cNvPr>
          <p:cNvPicPr>
            <a:picLocks noChangeAspect="1"/>
          </p:cNvPicPr>
          <p:nvPr/>
        </p:nvPicPr>
        <p:blipFill>
          <a:blip r:embed="rId2"/>
          <a:stretch>
            <a:fillRect/>
          </a:stretch>
        </p:blipFill>
        <p:spPr>
          <a:xfrm>
            <a:off x="2861188" y="-543232"/>
            <a:ext cx="5958348" cy="7944464"/>
          </a:xfrm>
          <a:prstGeom prst="rect">
            <a:avLst/>
          </a:prstGeom>
        </p:spPr>
      </p:pic>
    </p:spTree>
    <p:extLst>
      <p:ext uri="{BB962C8B-B14F-4D97-AF65-F5344CB8AC3E}">
        <p14:creationId xmlns:p14="http://schemas.microsoft.com/office/powerpoint/2010/main" xmlns="" val="26075137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52A4116-ACA3-4B50-B78D-4A388F614ECA}"/>
              </a:ext>
            </a:extLst>
          </p:cNvPr>
          <p:cNvPicPr>
            <a:picLocks noChangeAspect="1"/>
          </p:cNvPicPr>
          <p:nvPr/>
        </p:nvPicPr>
        <p:blipFill>
          <a:blip r:embed="rId2"/>
          <a:stretch>
            <a:fillRect/>
          </a:stretch>
        </p:blipFill>
        <p:spPr>
          <a:xfrm>
            <a:off x="1946787" y="-2103283"/>
            <a:ext cx="7226710" cy="9635613"/>
          </a:xfrm>
          <a:prstGeom prst="rect">
            <a:avLst/>
          </a:prstGeom>
        </p:spPr>
      </p:pic>
    </p:spTree>
    <p:extLst>
      <p:ext uri="{BB962C8B-B14F-4D97-AF65-F5344CB8AC3E}">
        <p14:creationId xmlns:p14="http://schemas.microsoft.com/office/powerpoint/2010/main" xmlns="" val="17458252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F7BB03C-FE6E-4EDA-8770-27784A19BDC8}"/>
              </a:ext>
            </a:extLst>
          </p:cNvPr>
          <p:cNvPicPr>
            <a:picLocks noChangeAspect="1"/>
          </p:cNvPicPr>
          <p:nvPr/>
        </p:nvPicPr>
        <p:blipFill>
          <a:blip r:embed="rId2"/>
          <a:stretch>
            <a:fillRect/>
          </a:stretch>
        </p:blipFill>
        <p:spPr>
          <a:xfrm>
            <a:off x="3259395" y="-353141"/>
            <a:ext cx="6312308" cy="8416411"/>
          </a:xfrm>
          <a:prstGeom prst="rect">
            <a:avLst/>
          </a:prstGeom>
        </p:spPr>
      </p:pic>
    </p:spTree>
    <p:extLst>
      <p:ext uri="{BB962C8B-B14F-4D97-AF65-F5344CB8AC3E}">
        <p14:creationId xmlns:p14="http://schemas.microsoft.com/office/powerpoint/2010/main" xmlns="" val="15605191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DDB0364-9685-4556-B970-0D36D3B7EF95}"/>
              </a:ext>
            </a:extLst>
          </p:cNvPr>
          <p:cNvPicPr>
            <a:picLocks noChangeAspect="1"/>
          </p:cNvPicPr>
          <p:nvPr/>
        </p:nvPicPr>
        <p:blipFill>
          <a:blip r:embed="rId2"/>
          <a:stretch>
            <a:fillRect/>
          </a:stretch>
        </p:blipFill>
        <p:spPr>
          <a:xfrm>
            <a:off x="3515032" y="0"/>
            <a:ext cx="5161936" cy="6882581"/>
          </a:xfrm>
          <a:prstGeom prst="rect">
            <a:avLst/>
          </a:prstGeom>
        </p:spPr>
      </p:pic>
    </p:spTree>
    <p:extLst>
      <p:ext uri="{BB962C8B-B14F-4D97-AF65-F5344CB8AC3E}">
        <p14:creationId xmlns:p14="http://schemas.microsoft.com/office/powerpoint/2010/main" xmlns="" val="35356548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38052" y="1469308"/>
            <a:ext cx="4640826" cy="2147191"/>
          </a:xfrm>
          <a:prstGeom prst="rect">
            <a:avLst/>
          </a:prstGeom>
        </p:spPr>
        <p:txBody>
          <a:bodyPr wrap="square">
            <a:spAutoFit/>
          </a:bodyPr>
          <a:lstStyle/>
          <a:p>
            <a:pPr algn="ctr">
              <a:lnSpc>
                <a:spcPct val="200000"/>
              </a:lnSpc>
            </a:pPr>
            <a:r>
              <a:rPr lang="en-US" sz="3600" b="1" dirty="0">
                <a:solidFill>
                  <a:srgbClr val="7030A0"/>
                </a:solidFill>
                <a:latin typeface="Comic Sans MS" panose="030F0702030302020204" pitchFamily="66" charset="0"/>
                <a:cs typeface="Times New Roman" pitchFamily="18" charset="0"/>
              </a:rPr>
              <a:t>EUKARYOTIC TRANSCRIPTION</a:t>
            </a:r>
          </a:p>
        </p:txBody>
      </p:sp>
    </p:spTree>
    <p:extLst>
      <p:ext uri="{BB962C8B-B14F-4D97-AF65-F5344CB8AC3E}">
        <p14:creationId xmlns:p14="http://schemas.microsoft.com/office/powerpoint/2010/main" xmlns="" val="8863589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1446" y="398524"/>
            <a:ext cx="10707328" cy="6117829"/>
          </a:xfrm>
          <a:prstGeom prst="rect">
            <a:avLst/>
          </a:prstGeom>
        </p:spPr>
        <p:txBody>
          <a:bodyPr wrap="square">
            <a:spAutoFit/>
          </a:bodyPr>
          <a:lstStyle/>
          <a:p>
            <a:pPr algn="just">
              <a:lnSpc>
                <a:spcPct val="150000"/>
              </a:lnSpc>
            </a:pPr>
            <a:r>
              <a:rPr lang="en-US" sz="2400" b="1" dirty="0">
                <a:solidFill>
                  <a:srgbClr val="7030A0"/>
                </a:solidFill>
                <a:latin typeface="Arial" panose="020B0604020202020204" pitchFamily="34" charset="0"/>
                <a:cs typeface="Arial" panose="020B0604020202020204" pitchFamily="34" charset="0"/>
              </a:rPr>
              <a:t>EUKARYOTIC TRANSCRIPTION</a:t>
            </a:r>
          </a:p>
          <a:p>
            <a:pPr algn="just">
              <a:lnSpc>
                <a:spcPct val="150000"/>
              </a:lnSpc>
            </a:pPr>
            <a:r>
              <a:rPr lang="en-US" sz="2400" dirty="0">
                <a:latin typeface="Arial" panose="020B0604020202020204" pitchFamily="34" charset="0"/>
                <a:cs typeface="Arial" panose="020B0604020202020204" pitchFamily="34" charset="0"/>
              </a:rPr>
              <a:t>Eukaryotic transcription is the elaborate process that eukaryotic cells use to copy genetic information stored in DNA into units of RNA replica. A eukaryotic cell has a nucleus that separates the processes of transcription and translation. Eukaryotic transcription occurs within the nucleus, where DNA is packaged into nucleosomes and higher order chromatin structures. The complexity of the eukaryotic genome requires a great variety and complexity of gene expression control.</a:t>
            </a:r>
          </a:p>
          <a:p>
            <a:pPr algn="just">
              <a:lnSpc>
                <a:spcPct val="150000"/>
              </a:lnSpc>
            </a:pPr>
            <a:r>
              <a:rPr lang="en-US" sz="2400" dirty="0">
                <a:latin typeface="Arial" panose="020B0604020202020204" pitchFamily="34" charset="0"/>
                <a:cs typeface="Arial" panose="020B0604020202020204" pitchFamily="34" charset="0"/>
              </a:rPr>
              <a:t>Eukaryotic transcription proceeds in </a:t>
            </a:r>
            <a:r>
              <a:rPr lang="en-US" sz="2400" dirty="0">
                <a:solidFill>
                  <a:srgbClr val="FF0000"/>
                </a:solidFill>
                <a:latin typeface="Arial" panose="020B0604020202020204" pitchFamily="34" charset="0"/>
                <a:cs typeface="Arial" panose="020B0604020202020204" pitchFamily="34" charset="0"/>
              </a:rPr>
              <a:t>three sequential stages: initiation, elongation, and termination</a:t>
            </a:r>
            <a:r>
              <a:rPr lang="en-US" sz="2400" dirty="0">
                <a:latin typeface="Arial" panose="020B0604020202020204" pitchFamily="34" charset="0"/>
                <a:cs typeface="Arial" panose="020B0604020202020204" pitchFamily="34" charset="0"/>
              </a:rPr>
              <a:t>. The transcriptional machinery that catalyzes this complex reaction has at its core three multi-subunit RNA polymerases.</a:t>
            </a:r>
          </a:p>
        </p:txBody>
      </p:sp>
    </p:spTree>
    <p:extLst>
      <p:ext uri="{BB962C8B-B14F-4D97-AF65-F5344CB8AC3E}">
        <p14:creationId xmlns:p14="http://schemas.microsoft.com/office/powerpoint/2010/main" xmlns="" val="37448332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0942" y="171450"/>
            <a:ext cx="10500851" cy="954107"/>
          </a:xfrm>
          <a:prstGeom prst="rect">
            <a:avLst/>
          </a:prstGeom>
        </p:spPr>
        <p:txBody>
          <a:bodyPr wrap="square">
            <a:spAutoFit/>
          </a:bodyPr>
          <a:lstStyle/>
          <a:p>
            <a:pPr algn="just"/>
            <a:r>
              <a:rPr lang="en-US" sz="2800" dirty="0">
                <a:solidFill>
                  <a:prstClr val="black"/>
                </a:solidFill>
                <a:latin typeface="Times New Roman" pitchFamily="18" charset="0"/>
                <a:cs typeface="Times New Roman" pitchFamily="18" charset="0"/>
              </a:rPr>
              <a:t>Eukaryotes have three nuclear RNA polymerases, each with distinct roles and properties</a:t>
            </a:r>
          </a:p>
        </p:txBody>
      </p:sp>
      <p:pic>
        <p:nvPicPr>
          <p:cNvPr id="1025" name="Picture 1"/>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b="12303"/>
          <a:stretch/>
        </p:blipFill>
        <p:spPr bwMode="auto">
          <a:xfrm>
            <a:off x="397147" y="1656498"/>
            <a:ext cx="11794854" cy="38888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2605019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55527BC6-98BA-48E9-B921-5995A54C1150}"/>
              </a:ext>
            </a:extLst>
          </p:cNvPr>
          <p:cNvSpPr/>
          <p:nvPr/>
        </p:nvSpPr>
        <p:spPr>
          <a:xfrm>
            <a:off x="0" y="639486"/>
            <a:ext cx="11724968" cy="5009833"/>
          </a:xfrm>
          <a:prstGeom prst="rect">
            <a:avLst/>
          </a:prstGeom>
        </p:spPr>
        <p:txBody>
          <a:bodyPr wrap="square">
            <a:spAutoFit/>
          </a:bodyPr>
          <a:lstStyle/>
          <a:p>
            <a:pPr algn="just">
              <a:lnSpc>
                <a:spcPct val="150000"/>
              </a:lnSpc>
            </a:pPr>
            <a:r>
              <a:rPr lang="en-US" sz="2400" b="1" dirty="0">
                <a:solidFill>
                  <a:srgbClr val="7030A0"/>
                </a:solidFill>
                <a:latin typeface="Arial" panose="020B0604020202020204" pitchFamily="34" charset="0"/>
                <a:cs typeface="Arial" panose="020B0604020202020204" pitchFamily="34" charset="0"/>
              </a:rPr>
              <a:t>RNA polymerase I </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RNA polymerase I (Pol I) catalyzes the transcription of all </a:t>
            </a:r>
            <a:r>
              <a:rPr lang="en-US" sz="2400" dirty="0" err="1">
                <a:solidFill>
                  <a:prstClr val="black"/>
                </a:solidFill>
                <a:latin typeface="Arial" panose="020B0604020202020204" pitchFamily="34" charset="0"/>
                <a:cs typeface="Arial" panose="020B0604020202020204" pitchFamily="34" charset="0"/>
              </a:rPr>
              <a:t>rRNA</a:t>
            </a:r>
            <a:r>
              <a:rPr lang="en-US" sz="2400" dirty="0">
                <a:solidFill>
                  <a:prstClr val="black"/>
                </a:solidFill>
                <a:latin typeface="Arial" panose="020B0604020202020204" pitchFamily="34" charset="0"/>
                <a:cs typeface="Arial" panose="020B0604020202020204" pitchFamily="34" charset="0"/>
              </a:rPr>
              <a:t> genes except 5S </a:t>
            </a:r>
            <a:r>
              <a:rPr lang="en-US" sz="2400" dirty="0" err="1">
                <a:solidFill>
                  <a:prstClr val="black"/>
                </a:solidFill>
                <a:latin typeface="Arial" panose="020B0604020202020204" pitchFamily="34" charset="0"/>
                <a:cs typeface="Arial" panose="020B0604020202020204" pitchFamily="34" charset="0"/>
              </a:rPr>
              <a:t>rRNA</a:t>
            </a:r>
            <a:r>
              <a:rPr lang="en-US" sz="2400" dirty="0">
                <a:solidFill>
                  <a:prstClr val="black"/>
                </a:solidFill>
                <a:latin typeface="Arial" panose="020B0604020202020204" pitchFamily="34" charset="0"/>
                <a:cs typeface="Arial" panose="020B0604020202020204" pitchFamily="34" charset="0"/>
              </a:rPr>
              <a:t>. </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These </a:t>
            </a:r>
            <a:r>
              <a:rPr lang="en-US" sz="2400" dirty="0" err="1">
                <a:solidFill>
                  <a:prstClr val="black"/>
                </a:solidFill>
                <a:latin typeface="Arial" panose="020B0604020202020204" pitchFamily="34" charset="0"/>
                <a:cs typeface="Arial" panose="020B0604020202020204" pitchFamily="34" charset="0"/>
              </a:rPr>
              <a:t>rRNA</a:t>
            </a:r>
            <a:r>
              <a:rPr lang="en-US" sz="2400" dirty="0">
                <a:solidFill>
                  <a:prstClr val="black"/>
                </a:solidFill>
                <a:latin typeface="Arial" panose="020B0604020202020204" pitchFamily="34" charset="0"/>
                <a:cs typeface="Arial" panose="020B0604020202020204" pitchFamily="34" charset="0"/>
              </a:rPr>
              <a:t> genes are organized into a single transcriptional unit and are transcribed into a continuous transcript. </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This precursor is then processed into three </a:t>
            </a:r>
            <a:r>
              <a:rPr lang="en-US" sz="2400" dirty="0" err="1">
                <a:solidFill>
                  <a:srgbClr val="FF0000"/>
                </a:solidFill>
                <a:latin typeface="Arial" panose="020B0604020202020204" pitchFamily="34" charset="0"/>
                <a:cs typeface="Arial" panose="020B0604020202020204" pitchFamily="34" charset="0"/>
              </a:rPr>
              <a:t>rRNAs</a:t>
            </a:r>
            <a:r>
              <a:rPr lang="en-US" sz="2400" dirty="0">
                <a:solidFill>
                  <a:srgbClr val="FF0000"/>
                </a:solidFill>
                <a:latin typeface="Arial" panose="020B0604020202020204" pitchFamily="34" charset="0"/>
                <a:cs typeface="Arial" panose="020B0604020202020204" pitchFamily="34" charset="0"/>
              </a:rPr>
              <a:t>: 18S, 5.8S, and 28S. </a:t>
            </a:r>
            <a:r>
              <a:rPr lang="en-US" sz="2400" dirty="0">
                <a:solidFill>
                  <a:prstClr val="black"/>
                </a:solidFill>
                <a:latin typeface="Arial" panose="020B0604020202020204" pitchFamily="34" charset="0"/>
                <a:cs typeface="Arial" panose="020B0604020202020204" pitchFamily="34" charset="0"/>
              </a:rPr>
              <a:t>The transcription of </a:t>
            </a:r>
            <a:r>
              <a:rPr lang="en-US" sz="2400" dirty="0" err="1">
                <a:solidFill>
                  <a:prstClr val="black"/>
                </a:solidFill>
                <a:latin typeface="Arial" panose="020B0604020202020204" pitchFamily="34" charset="0"/>
                <a:cs typeface="Arial" panose="020B0604020202020204" pitchFamily="34" charset="0"/>
              </a:rPr>
              <a:t>rRNA</a:t>
            </a:r>
            <a:r>
              <a:rPr lang="en-US" sz="2400" dirty="0">
                <a:solidFill>
                  <a:prstClr val="black"/>
                </a:solidFill>
                <a:latin typeface="Arial" panose="020B0604020202020204" pitchFamily="34" charset="0"/>
                <a:cs typeface="Arial" panose="020B0604020202020204" pitchFamily="34" charset="0"/>
              </a:rPr>
              <a:t> genes takes place in a specialized structure of the nucleus called the nucleolus, where the transcribed </a:t>
            </a:r>
            <a:r>
              <a:rPr lang="en-US" sz="2400" dirty="0" err="1">
                <a:solidFill>
                  <a:prstClr val="black"/>
                </a:solidFill>
                <a:latin typeface="Arial" panose="020B0604020202020204" pitchFamily="34" charset="0"/>
                <a:cs typeface="Arial" panose="020B0604020202020204" pitchFamily="34" charset="0"/>
              </a:rPr>
              <a:t>rRNAs</a:t>
            </a:r>
            <a:r>
              <a:rPr lang="en-US" sz="2400" dirty="0">
                <a:solidFill>
                  <a:prstClr val="black"/>
                </a:solidFill>
                <a:latin typeface="Arial" panose="020B0604020202020204" pitchFamily="34" charset="0"/>
                <a:cs typeface="Arial" panose="020B0604020202020204" pitchFamily="34" charset="0"/>
              </a:rPr>
              <a:t> are combined with proteins to form ribosomes.</a:t>
            </a:r>
          </a:p>
        </p:txBody>
      </p:sp>
    </p:spTree>
    <p:extLst>
      <p:ext uri="{BB962C8B-B14F-4D97-AF65-F5344CB8AC3E}">
        <p14:creationId xmlns:p14="http://schemas.microsoft.com/office/powerpoint/2010/main" xmlns="" val="3295513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DB2E1B5-8CA8-4BA4-8EF2-7FF7783E6988}"/>
              </a:ext>
            </a:extLst>
          </p:cNvPr>
          <p:cNvPicPr>
            <a:picLocks noChangeAspect="1"/>
          </p:cNvPicPr>
          <p:nvPr/>
        </p:nvPicPr>
        <p:blipFill>
          <a:blip r:embed="rId2"/>
          <a:stretch>
            <a:fillRect/>
          </a:stretch>
        </p:blipFill>
        <p:spPr>
          <a:xfrm>
            <a:off x="1710813" y="24711"/>
            <a:ext cx="8893277" cy="6903992"/>
          </a:xfrm>
          <a:prstGeom prst="rect">
            <a:avLst/>
          </a:prstGeom>
        </p:spPr>
      </p:pic>
    </p:spTree>
    <p:extLst>
      <p:ext uri="{BB962C8B-B14F-4D97-AF65-F5344CB8AC3E}">
        <p14:creationId xmlns:p14="http://schemas.microsoft.com/office/powerpoint/2010/main" xmlns="" val="28177197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0722" y="488320"/>
            <a:ext cx="11341509" cy="4455835"/>
          </a:xfrm>
          <a:prstGeom prst="rect">
            <a:avLst/>
          </a:prstGeom>
        </p:spPr>
        <p:txBody>
          <a:bodyPr wrap="square">
            <a:spAutoFit/>
          </a:bodyPr>
          <a:lstStyle/>
          <a:p>
            <a:pPr algn="just">
              <a:lnSpc>
                <a:spcPct val="150000"/>
              </a:lnSpc>
            </a:pPr>
            <a:r>
              <a:rPr lang="en-US" sz="2400" b="1" dirty="0">
                <a:solidFill>
                  <a:srgbClr val="7030A0"/>
                </a:solidFill>
                <a:latin typeface="Arial" panose="020B0604020202020204" pitchFamily="34" charset="0"/>
                <a:cs typeface="Arial" panose="020B0604020202020204" pitchFamily="34" charset="0"/>
              </a:rPr>
              <a:t>Promoter Structure: For RNA pol-I:</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 Genes for ribosomal RNA are exclusively transcribed by RNA polymerase-I.  </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 In eukaryotic system most active and highly productive genes, which are transcribed most of the time, are </a:t>
            </a:r>
            <a:r>
              <a:rPr lang="en-US" sz="2400" dirty="0">
                <a:solidFill>
                  <a:srgbClr val="FF0000"/>
                </a:solidFill>
                <a:latin typeface="Arial" panose="020B0604020202020204" pitchFamily="34" charset="0"/>
                <a:cs typeface="Arial" panose="020B0604020202020204" pitchFamily="34" charset="0"/>
              </a:rPr>
              <a:t>ribosomal RNA genes</a:t>
            </a:r>
            <a:r>
              <a:rPr lang="en-US" sz="2400" dirty="0">
                <a:solidFill>
                  <a:prstClr val="black"/>
                </a:solidFill>
                <a:latin typeface="Arial" panose="020B0604020202020204" pitchFamily="34" charset="0"/>
                <a:cs typeface="Arial" panose="020B0604020202020204" pitchFamily="34" charset="0"/>
              </a:rPr>
              <a:t>. </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 More than 90 % of the total RNA found in any eukaryotic cell is </a:t>
            </a:r>
            <a:r>
              <a:rPr lang="en-US" sz="2400" dirty="0" err="1">
                <a:solidFill>
                  <a:prstClr val="black"/>
                </a:solidFill>
                <a:latin typeface="Arial" panose="020B0604020202020204" pitchFamily="34" charset="0"/>
                <a:cs typeface="Arial" panose="020B0604020202020204" pitchFamily="34" charset="0"/>
              </a:rPr>
              <a:t>rRNA</a:t>
            </a:r>
            <a:r>
              <a:rPr lang="en-US" sz="2400" dirty="0">
                <a:solidFill>
                  <a:prstClr val="black"/>
                </a:solidFill>
                <a:latin typeface="Arial" panose="020B0604020202020204" pitchFamily="34" charset="0"/>
                <a:cs typeface="Arial" panose="020B0604020202020204" pitchFamily="34" charset="0"/>
              </a:rPr>
              <a:t>. </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 Its synthesis is triggered, when cells are activated for cell proliferation, in such situations tremendous increase of </a:t>
            </a:r>
            <a:r>
              <a:rPr lang="en-US" sz="2400" dirty="0" err="1">
                <a:solidFill>
                  <a:prstClr val="black"/>
                </a:solidFill>
                <a:latin typeface="Arial" panose="020B0604020202020204" pitchFamily="34" charset="0"/>
                <a:cs typeface="Arial" panose="020B0604020202020204" pitchFamily="34" charset="0"/>
              </a:rPr>
              <a:t>rRNA</a:t>
            </a:r>
            <a:r>
              <a:rPr lang="en-US" sz="2400" dirty="0">
                <a:solidFill>
                  <a:prstClr val="black"/>
                </a:solidFill>
                <a:latin typeface="Arial" panose="020B0604020202020204" pitchFamily="34" charset="0"/>
                <a:cs typeface="Arial" panose="020B0604020202020204" pitchFamily="34" charset="0"/>
              </a:rPr>
              <a:t> takes place, ex. rRNA synthesis during oogenesis is an excellent example.</a:t>
            </a:r>
          </a:p>
        </p:txBody>
      </p:sp>
      <p:pic>
        <p:nvPicPr>
          <p:cNvPr id="5" name="Picture 4" descr="12.gif"/>
          <p:cNvPicPr/>
          <p:nvPr/>
        </p:nvPicPr>
        <p:blipFill>
          <a:blip r:embed="rId2"/>
          <a:stretch>
            <a:fillRect/>
          </a:stretch>
        </p:blipFill>
        <p:spPr>
          <a:xfrm>
            <a:off x="2873477" y="5217462"/>
            <a:ext cx="6445045" cy="1314450"/>
          </a:xfrm>
          <a:prstGeom prst="rect">
            <a:avLst/>
          </a:prstGeom>
        </p:spPr>
      </p:pic>
    </p:spTree>
    <p:extLst>
      <p:ext uri="{BB962C8B-B14F-4D97-AF65-F5344CB8AC3E}">
        <p14:creationId xmlns:p14="http://schemas.microsoft.com/office/powerpoint/2010/main" xmlns="" val="20799645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1226" y="-200416"/>
            <a:ext cx="11737257" cy="7225824"/>
          </a:xfrm>
          <a:prstGeom prst="rect">
            <a:avLst/>
          </a:prstGeom>
        </p:spPr>
        <p:txBody>
          <a:bodyPr wrap="square">
            <a:spAutoFit/>
          </a:bodyPr>
          <a:lstStyle/>
          <a:p>
            <a:pPr algn="just">
              <a:lnSpc>
                <a:spcPct val="150000"/>
              </a:lnSpc>
            </a:pPr>
            <a:r>
              <a:rPr lang="en-US" sz="2400" b="1" dirty="0">
                <a:solidFill>
                  <a:srgbClr val="7030A0"/>
                </a:solidFill>
                <a:latin typeface="Arial" panose="020B0604020202020204" pitchFamily="34" charset="0"/>
                <a:cs typeface="Arial" panose="020B0604020202020204" pitchFamily="34" charset="0"/>
              </a:rPr>
              <a:t>Initiation </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 It has, what is termed as </a:t>
            </a:r>
            <a:r>
              <a:rPr lang="en-US" sz="2400" dirty="0">
                <a:solidFill>
                  <a:srgbClr val="FF0000"/>
                </a:solidFill>
                <a:latin typeface="Arial" panose="020B0604020202020204" pitchFamily="34" charset="0"/>
                <a:cs typeface="Arial" panose="020B0604020202020204" pitchFamily="34" charset="0"/>
              </a:rPr>
              <a:t>core promoter region between (-) 10 and (-) 45 </a:t>
            </a:r>
            <a:r>
              <a:rPr lang="en-US" sz="2400" dirty="0">
                <a:solidFill>
                  <a:prstClr val="black"/>
                </a:solidFill>
                <a:latin typeface="Arial" panose="020B0604020202020204" pitchFamily="34" charset="0"/>
                <a:cs typeface="Arial" panose="020B0604020202020204" pitchFamily="34" charset="0"/>
              </a:rPr>
              <a:t>and an upstream control elements (UCE), it is the region to which upstream element binding factors bind.</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 The core region attracts selectivity factor </a:t>
            </a:r>
            <a:r>
              <a:rPr lang="en-US" sz="2400" dirty="0">
                <a:solidFill>
                  <a:srgbClr val="FF0000"/>
                </a:solidFill>
                <a:latin typeface="Arial" panose="020B0604020202020204" pitchFamily="34" charset="0"/>
                <a:cs typeface="Arial" panose="020B0604020202020204" pitchFamily="34" charset="0"/>
              </a:rPr>
              <a:t>SL-I, 3 TAFs (TBP associated factors) and TBP (TATA binding factors).  </a:t>
            </a:r>
            <a:r>
              <a:rPr lang="en-US" sz="2400" dirty="0">
                <a:solidFill>
                  <a:prstClr val="black"/>
                </a:solidFill>
                <a:latin typeface="Arial" panose="020B0604020202020204" pitchFamily="34" charset="0"/>
                <a:cs typeface="Arial" panose="020B0604020202020204" pitchFamily="34" charset="0"/>
              </a:rPr>
              <a:t>Positioning of the TBP is assisted and determined by the SL-I and then TAFs bring TBP.</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 It is now known that </a:t>
            </a:r>
            <a:r>
              <a:rPr lang="en-US" sz="2400" dirty="0">
                <a:solidFill>
                  <a:srgbClr val="FF0000"/>
                </a:solidFill>
                <a:latin typeface="Arial" panose="020B0604020202020204" pitchFamily="34" charset="0"/>
                <a:cs typeface="Arial" panose="020B0604020202020204" pitchFamily="34" charset="0"/>
              </a:rPr>
              <a:t>two histone like proteins </a:t>
            </a:r>
            <a:r>
              <a:rPr lang="en-US" sz="2400" dirty="0">
                <a:solidFill>
                  <a:prstClr val="black"/>
                </a:solidFill>
                <a:latin typeface="Arial" panose="020B0604020202020204" pitchFamily="34" charset="0"/>
                <a:cs typeface="Arial" panose="020B0604020202020204" pitchFamily="34" charset="0"/>
              </a:rPr>
              <a:t>are also associated with this complex.</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 This assembly ultimately brings RNA pol-I to the site.  But </a:t>
            </a:r>
            <a:r>
              <a:rPr lang="en-US" sz="2400" dirty="0">
                <a:solidFill>
                  <a:srgbClr val="FF0000"/>
                </a:solidFill>
                <a:latin typeface="Arial" panose="020B0604020202020204" pitchFamily="34" charset="0"/>
                <a:cs typeface="Arial" panose="020B0604020202020204" pitchFamily="34" charset="0"/>
              </a:rPr>
              <a:t>the activation depends </a:t>
            </a:r>
            <a:r>
              <a:rPr lang="en-US" sz="2400" dirty="0">
                <a:solidFill>
                  <a:prstClr val="black"/>
                </a:solidFill>
                <a:latin typeface="Arial" panose="020B0604020202020204" pitchFamily="34" charset="0"/>
                <a:cs typeface="Arial" panose="020B0604020202020204" pitchFamily="34" charset="0"/>
              </a:rPr>
              <a:t>on upstream control element binding factors </a:t>
            </a:r>
            <a:r>
              <a:rPr lang="en-US" sz="2400" dirty="0">
                <a:solidFill>
                  <a:srgbClr val="FF0000"/>
                </a:solidFill>
                <a:latin typeface="Arial" panose="020B0604020202020204" pitchFamily="34" charset="0"/>
                <a:cs typeface="Arial" panose="020B0604020202020204" pitchFamily="34" charset="0"/>
              </a:rPr>
              <a:t>UBF 1;</a:t>
            </a:r>
            <a:r>
              <a:rPr lang="en-US" sz="2400" dirty="0">
                <a:solidFill>
                  <a:prstClr val="black"/>
                </a:solidFill>
                <a:latin typeface="Arial" panose="020B0604020202020204" pitchFamily="34" charset="0"/>
                <a:cs typeface="Arial" panose="020B0604020202020204" pitchFamily="34" charset="0"/>
              </a:rPr>
              <a:t> they bind not only to the core but also to UCE. </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 UBFI binding results in protein-protein interaction in such a way two units of UBFs join with one another with a DNA loop, and </a:t>
            </a:r>
            <a:r>
              <a:rPr lang="en-US" sz="2400" dirty="0">
                <a:solidFill>
                  <a:srgbClr val="FF0000"/>
                </a:solidFill>
                <a:latin typeface="Arial" panose="020B0604020202020204" pitchFamily="34" charset="0"/>
                <a:cs typeface="Arial" panose="020B0604020202020204" pitchFamily="34" charset="0"/>
              </a:rPr>
              <a:t>activate the RNA pol-I complex.</a:t>
            </a:r>
          </a:p>
        </p:txBody>
      </p:sp>
    </p:spTree>
    <p:extLst>
      <p:ext uri="{BB962C8B-B14F-4D97-AF65-F5344CB8AC3E}">
        <p14:creationId xmlns:p14="http://schemas.microsoft.com/office/powerpoint/2010/main" xmlns="" val="2793090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age002.jpg"/>
          <p:cNvPicPr/>
          <p:nvPr/>
        </p:nvPicPr>
        <p:blipFill>
          <a:blip r:embed="rId3"/>
          <a:stretch>
            <a:fillRect/>
          </a:stretch>
        </p:blipFill>
        <p:spPr>
          <a:xfrm>
            <a:off x="1312606" y="191729"/>
            <a:ext cx="8362335" cy="6666271"/>
          </a:xfrm>
          <a:prstGeom prst="rect">
            <a:avLst/>
          </a:prstGeom>
        </p:spPr>
      </p:pic>
    </p:spTree>
    <p:extLst>
      <p:ext uri="{BB962C8B-B14F-4D97-AF65-F5344CB8AC3E}">
        <p14:creationId xmlns:p14="http://schemas.microsoft.com/office/powerpoint/2010/main" xmlns="" val="191688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8490" y="0"/>
            <a:ext cx="11711028" cy="6767943"/>
          </a:xfrm>
          <a:prstGeom prst="rect">
            <a:avLst/>
          </a:prstGeom>
        </p:spPr>
        <p:txBody>
          <a:bodyPr wrap="square">
            <a:spAutoFit/>
          </a:bodyPr>
          <a:lstStyle/>
          <a:p>
            <a:pPr algn="just">
              <a:lnSpc>
                <a:spcPct val="200000"/>
              </a:lnSpc>
            </a:pPr>
            <a:r>
              <a:rPr lang="en-US" sz="2000" b="1" dirty="0">
                <a:solidFill>
                  <a:srgbClr val="7030A0"/>
                </a:solidFill>
                <a:latin typeface="Arial" panose="020B0604020202020204" pitchFamily="34" charset="0"/>
                <a:cs typeface="Arial" panose="020B0604020202020204" pitchFamily="34" charset="0"/>
              </a:rPr>
              <a:t>Elongation</a:t>
            </a:r>
            <a:endParaRPr lang="en-US" sz="2000" dirty="0">
              <a:solidFill>
                <a:prstClr val="black"/>
              </a:solidFill>
              <a:latin typeface="Arial" panose="020B0604020202020204" pitchFamily="34" charset="0"/>
              <a:cs typeface="Arial" panose="020B0604020202020204" pitchFamily="34" charset="0"/>
            </a:endParaRPr>
          </a:p>
          <a:p>
            <a:pPr algn="just">
              <a:lnSpc>
                <a:spcPct val="200000"/>
              </a:lnSpc>
            </a:pPr>
            <a:r>
              <a:rPr lang="en-US" sz="2000" dirty="0">
                <a:solidFill>
                  <a:prstClr val="black"/>
                </a:solidFill>
                <a:latin typeface="Arial" panose="020B0604020202020204" pitchFamily="34" charset="0"/>
                <a:cs typeface="Arial" panose="020B0604020202020204" pitchFamily="34" charset="0"/>
              </a:rPr>
              <a:t>As Pol I escapes and clears the promoter, UBF and SL1 remain-promoter bound, ready to recruit another Pol I. Indeed, each active </a:t>
            </a:r>
            <a:r>
              <a:rPr lang="en-US" sz="2000" dirty="0" err="1">
                <a:solidFill>
                  <a:prstClr val="black"/>
                </a:solidFill>
                <a:latin typeface="Arial" panose="020B0604020202020204" pitchFamily="34" charset="0"/>
                <a:cs typeface="Arial" panose="020B0604020202020204" pitchFamily="34" charset="0"/>
              </a:rPr>
              <a:t>rDNA</a:t>
            </a:r>
            <a:r>
              <a:rPr lang="en-US" sz="2000" dirty="0">
                <a:solidFill>
                  <a:prstClr val="black"/>
                </a:solidFill>
                <a:latin typeface="Arial" panose="020B0604020202020204" pitchFamily="34" charset="0"/>
                <a:cs typeface="Arial" panose="020B0604020202020204" pitchFamily="34" charset="0"/>
              </a:rPr>
              <a:t> gene can be transcribed multiple times simultaneously. Pol I does seem to transcribe through nucleosomes, either bypassing or disrupting them, perhaps assisted by chromatin-remodeling activities. In addition, UBF might also act as positive feedback, enhancing Pol I elongation through an anti-repressor function. An additional factor, TIF-IC, can also stimulate the overall rate of transcription and suppress pausing of Pol I. </a:t>
            </a:r>
            <a:r>
              <a:rPr lang="en-US" sz="2000" dirty="0">
                <a:solidFill>
                  <a:srgbClr val="FF0000"/>
                </a:solidFill>
                <a:latin typeface="Arial" panose="020B0604020202020204" pitchFamily="34" charset="0"/>
                <a:cs typeface="Arial" panose="020B0604020202020204" pitchFamily="34" charset="0"/>
              </a:rPr>
              <a:t>As Pol I proceeds along the </a:t>
            </a:r>
            <a:r>
              <a:rPr lang="en-US" sz="2000" dirty="0" err="1">
                <a:solidFill>
                  <a:srgbClr val="FF0000"/>
                </a:solidFill>
                <a:latin typeface="Arial" panose="020B0604020202020204" pitchFamily="34" charset="0"/>
                <a:cs typeface="Arial" panose="020B0604020202020204" pitchFamily="34" charset="0"/>
              </a:rPr>
              <a:t>rDNA</a:t>
            </a:r>
            <a:r>
              <a:rPr lang="en-US" sz="2000" dirty="0">
                <a:solidFill>
                  <a:srgbClr val="FF0000"/>
                </a:solidFill>
                <a:latin typeface="Arial" panose="020B0604020202020204" pitchFamily="34" charset="0"/>
                <a:cs typeface="Arial" panose="020B0604020202020204" pitchFamily="34" charset="0"/>
              </a:rPr>
              <a:t>, supercoils form both ahead and behind the complex. </a:t>
            </a:r>
            <a:r>
              <a:rPr lang="en-US" sz="2000" dirty="0">
                <a:solidFill>
                  <a:prstClr val="black"/>
                </a:solidFill>
                <a:latin typeface="Arial" panose="020B0604020202020204" pitchFamily="34" charset="0"/>
                <a:cs typeface="Arial" panose="020B0604020202020204" pitchFamily="34" charset="0"/>
              </a:rPr>
              <a:t>These are unwound by topoisomerase I or II at regular interval, similar to what is seen in Pol II-mediated transcription. Elongation is likely to be </a:t>
            </a:r>
            <a:r>
              <a:rPr lang="en-US" sz="2000" dirty="0">
                <a:solidFill>
                  <a:srgbClr val="FF0000"/>
                </a:solidFill>
                <a:latin typeface="Arial" panose="020B0604020202020204" pitchFamily="34" charset="0"/>
                <a:cs typeface="Arial" panose="020B0604020202020204" pitchFamily="34" charset="0"/>
              </a:rPr>
              <a:t>interrupted </a:t>
            </a:r>
            <a:r>
              <a:rPr lang="en-US" sz="2000" dirty="0">
                <a:solidFill>
                  <a:prstClr val="black"/>
                </a:solidFill>
                <a:latin typeface="Arial" panose="020B0604020202020204" pitchFamily="34" charset="0"/>
                <a:cs typeface="Arial" panose="020B0604020202020204" pitchFamily="34" charset="0"/>
              </a:rPr>
              <a:t>at sites of DNA damage. Transcription-coupled </a:t>
            </a:r>
            <a:r>
              <a:rPr lang="en-US" sz="2000" dirty="0">
                <a:solidFill>
                  <a:srgbClr val="FF0000"/>
                </a:solidFill>
                <a:latin typeface="Arial" panose="020B0604020202020204" pitchFamily="34" charset="0"/>
                <a:cs typeface="Arial" panose="020B0604020202020204" pitchFamily="34" charset="0"/>
              </a:rPr>
              <a:t>repair </a:t>
            </a:r>
            <a:r>
              <a:rPr lang="en-US" sz="2000" dirty="0">
                <a:solidFill>
                  <a:prstClr val="black"/>
                </a:solidFill>
                <a:latin typeface="Arial" panose="020B0604020202020204" pitchFamily="34" charset="0"/>
                <a:cs typeface="Arial" panose="020B0604020202020204" pitchFamily="34" charset="0"/>
              </a:rPr>
              <a:t>occurs similarly to Pol II-transcribed genes and require the presence of several DNA repair proteins, such as TFIIH, CSB, and XPG.</a:t>
            </a:r>
          </a:p>
        </p:txBody>
      </p:sp>
    </p:spTree>
    <p:extLst>
      <p:ext uri="{BB962C8B-B14F-4D97-AF65-F5344CB8AC3E}">
        <p14:creationId xmlns:p14="http://schemas.microsoft.com/office/powerpoint/2010/main" xmlns="" val="2482663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jpg"/>
          <p:cNvPicPr/>
          <p:nvPr/>
        </p:nvPicPr>
        <p:blipFill>
          <a:blip r:embed="rId2" cstate="print"/>
          <a:srcRect b="5507"/>
          <a:stretch>
            <a:fillRect/>
          </a:stretch>
        </p:blipFill>
        <p:spPr>
          <a:xfrm>
            <a:off x="427703" y="191729"/>
            <a:ext cx="10294374" cy="6666271"/>
          </a:xfrm>
          <a:prstGeom prst="rect">
            <a:avLst/>
          </a:prstGeom>
        </p:spPr>
      </p:pic>
    </p:spTree>
    <p:extLst>
      <p:ext uri="{BB962C8B-B14F-4D97-AF65-F5344CB8AC3E}">
        <p14:creationId xmlns:p14="http://schemas.microsoft.com/office/powerpoint/2010/main" xmlns="" val="24678060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16194" y="0"/>
            <a:ext cx="11446162" cy="4630994"/>
          </a:xfrm>
          <a:prstGeom prst="rect">
            <a:avLst/>
          </a:prstGeom>
        </p:spPr>
        <p:txBody>
          <a:bodyPr wrap="square">
            <a:spAutoFit/>
          </a:bodyPr>
          <a:lstStyle/>
          <a:p>
            <a:pPr algn="just">
              <a:lnSpc>
                <a:spcPct val="150000"/>
              </a:lnSpc>
            </a:pPr>
            <a:r>
              <a:rPr lang="en-US" sz="2400" b="1" dirty="0">
                <a:solidFill>
                  <a:srgbClr val="7030A0"/>
                </a:solidFill>
                <a:latin typeface="Times New Roman" pitchFamily="18" charset="0"/>
                <a:cs typeface="Times New Roman" pitchFamily="18" charset="0"/>
              </a:rPr>
              <a:t>Termination</a:t>
            </a:r>
          </a:p>
          <a:p>
            <a:pPr algn="just">
              <a:lnSpc>
                <a:spcPct val="150000"/>
              </a:lnSpc>
            </a:pPr>
            <a:r>
              <a:rPr lang="en-US" sz="2400" dirty="0">
                <a:solidFill>
                  <a:prstClr val="black"/>
                </a:solidFill>
                <a:latin typeface="Times New Roman" pitchFamily="18" charset="0"/>
                <a:cs typeface="Times New Roman" pitchFamily="18" charset="0"/>
              </a:rPr>
              <a:t>In higher eukaryotes, TTF-I binds and bends the termination site at the 3' end of the transcribed region. This will force Pol I to pause. TTF-I, with the help of transcript-release factor </a:t>
            </a:r>
            <a:r>
              <a:rPr lang="en-US" sz="2400" dirty="0">
                <a:solidFill>
                  <a:srgbClr val="FF0000"/>
                </a:solidFill>
                <a:latin typeface="Times New Roman" pitchFamily="18" charset="0"/>
                <a:cs typeface="Times New Roman" pitchFamily="18" charset="0"/>
              </a:rPr>
              <a:t>PTRF </a:t>
            </a:r>
            <a:r>
              <a:rPr lang="en-US" sz="2400" dirty="0">
                <a:solidFill>
                  <a:prstClr val="black"/>
                </a:solidFill>
                <a:latin typeface="Times New Roman" pitchFamily="18" charset="0"/>
                <a:cs typeface="Times New Roman" pitchFamily="18" charset="0"/>
              </a:rPr>
              <a:t>and a </a:t>
            </a:r>
            <a:r>
              <a:rPr lang="en-US" sz="2400" dirty="0">
                <a:solidFill>
                  <a:srgbClr val="00B050"/>
                </a:solidFill>
                <a:latin typeface="Times New Roman" pitchFamily="18" charset="0"/>
                <a:cs typeface="Times New Roman" pitchFamily="18" charset="0"/>
              </a:rPr>
              <a:t>T-rich region</a:t>
            </a:r>
            <a:r>
              <a:rPr lang="en-US" sz="2400" dirty="0">
                <a:solidFill>
                  <a:prstClr val="black"/>
                </a:solidFill>
                <a:latin typeface="Times New Roman" pitchFamily="18" charset="0"/>
                <a:cs typeface="Times New Roman" pitchFamily="18" charset="0"/>
              </a:rPr>
              <a:t>, will induce Pol I into terminating transcription and dissociating from the DNA and the new transcript. Evidence suggests that termination might be rate-limiting in cases of high </a:t>
            </a:r>
            <a:r>
              <a:rPr lang="en-US" sz="2400" dirty="0" err="1">
                <a:solidFill>
                  <a:prstClr val="black"/>
                </a:solidFill>
                <a:latin typeface="Times New Roman" pitchFamily="18" charset="0"/>
                <a:cs typeface="Times New Roman" pitchFamily="18" charset="0"/>
              </a:rPr>
              <a:t>rRNA</a:t>
            </a:r>
            <a:r>
              <a:rPr lang="en-US" sz="2400" dirty="0">
                <a:solidFill>
                  <a:prstClr val="black"/>
                </a:solidFill>
                <a:latin typeface="Times New Roman" pitchFamily="18" charset="0"/>
                <a:cs typeface="Times New Roman" pitchFamily="18" charset="0"/>
              </a:rPr>
              <a:t> production. TTF-I and PTRF will then indirectly stimulate the </a:t>
            </a:r>
            <a:r>
              <a:rPr lang="en-US" sz="2400" dirty="0" err="1">
                <a:solidFill>
                  <a:prstClr val="black"/>
                </a:solidFill>
                <a:latin typeface="Times New Roman" pitchFamily="18" charset="0"/>
                <a:cs typeface="Times New Roman" pitchFamily="18" charset="0"/>
              </a:rPr>
              <a:t>reinitiation</a:t>
            </a:r>
            <a:r>
              <a:rPr lang="en-US" sz="2400" dirty="0">
                <a:solidFill>
                  <a:prstClr val="black"/>
                </a:solidFill>
                <a:latin typeface="Times New Roman" pitchFamily="18" charset="0"/>
                <a:cs typeface="Times New Roman" pitchFamily="18" charset="0"/>
              </a:rPr>
              <a:t> of transcription by Pol I at the same </a:t>
            </a:r>
            <a:r>
              <a:rPr lang="en-US" sz="2400" dirty="0" err="1">
                <a:solidFill>
                  <a:prstClr val="black"/>
                </a:solidFill>
                <a:latin typeface="Times New Roman" pitchFamily="18" charset="0"/>
                <a:cs typeface="Times New Roman" pitchFamily="18" charset="0"/>
              </a:rPr>
              <a:t>rDNA</a:t>
            </a:r>
            <a:r>
              <a:rPr lang="en-US" sz="2400" dirty="0">
                <a:solidFill>
                  <a:prstClr val="black"/>
                </a:solidFill>
                <a:latin typeface="Times New Roman" pitchFamily="18" charset="0"/>
                <a:cs typeface="Times New Roman" pitchFamily="18" charset="0"/>
              </a:rPr>
              <a:t> gene. In organisms such as budding yeast the process seems to be much more complicated.</a:t>
            </a:r>
          </a:p>
        </p:txBody>
      </p:sp>
      <p:pic>
        <p:nvPicPr>
          <p:cNvPr id="5" name="Picture 4" descr="2.jpeg"/>
          <p:cNvPicPr/>
          <p:nvPr/>
        </p:nvPicPr>
        <p:blipFill>
          <a:blip r:embed="rId2"/>
          <a:stretch>
            <a:fillRect/>
          </a:stretch>
        </p:blipFill>
        <p:spPr>
          <a:xfrm>
            <a:off x="3514725" y="4457952"/>
            <a:ext cx="5162550" cy="2400048"/>
          </a:xfrm>
          <a:prstGeom prst="rect">
            <a:avLst/>
          </a:prstGeom>
        </p:spPr>
      </p:pic>
    </p:spTree>
    <p:extLst>
      <p:ext uri="{BB962C8B-B14F-4D97-AF65-F5344CB8AC3E}">
        <p14:creationId xmlns:p14="http://schemas.microsoft.com/office/powerpoint/2010/main" xmlns="" val="42008338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3239" y="52486"/>
            <a:ext cx="12088761" cy="6671826"/>
          </a:xfrm>
          <a:prstGeom prst="rect">
            <a:avLst/>
          </a:prstGeom>
        </p:spPr>
        <p:txBody>
          <a:bodyPr wrap="square">
            <a:spAutoFit/>
          </a:bodyPr>
          <a:lstStyle/>
          <a:p>
            <a:pPr algn="just">
              <a:lnSpc>
                <a:spcPct val="150000"/>
              </a:lnSpc>
            </a:pPr>
            <a:r>
              <a:rPr lang="en-US" sz="2400" b="1" dirty="0" err="1">
                <a:solidFill>
                  <a:srgbClr val="7030A0"/>
                </a:solidFill>
                <a:latin typeface="Arial" panose="020B0604020202020204" pitchFamily="34" charset="0"/>
                <a:cs typeface="Arial" panose="020B0604020202020204" pitchFamily="34" charset="0"/>
              </a:rPr>
              <a:t>rRNA</a:t>
            </a:r>
            <a:r>
              <a:rPr lang="en-US" sz="2400" b="1" dirty="0">
                <a:solidFill>
                  <a:srgbClr val="7030A0"/>
                </a:solidFill>
                <a:latin typeface="Arial" panose="020B0604020202020204" pitchFamily="34" charset="0"/>
                <a:cs typeface="Arial" panose="020B0604020202020204" pitchFamily="34" charset="0"/>
              </a:rPr>
              <a:t> Synthesis and Processing</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The genes coding for </a:t>
            </a:r>
            <a:r>
              <a:rPr lang="en-US" sz="2400" dirty="0" err="1">
                <a:solidFill>
                  <a:prstClr val="black"/>
                </a:solidFill>
                <a:latin typeface="Arial" panose="020B0604020202020204" pitchFamily="34" charset="0"/>
                <a:cs typeface="Arial" panose="020B0604020202020204" pitchFamily="34" charset="0"/>
              </a:rPr>
              <a:t>rRNA</a:t>
            </a:r>
            <a:r>
              <a:rPr lang="en-US" sz="2400" dirty="0">
                <a:solidFill>
                  <a:prstClr val="black"/>
                </a:solidFill>
                <a:latin typeface="Arial" panose="020B0604020202020204" pitchFamily="34" charset="0"/>
                <a:cs typeface="Arial" panose="020B0604020202020204" pitchFamily="34" charset="0"/>
              </a:rPr>
              <a:t> (except 5S </a:t>
            </a:r>
            <a:r>
              <a:rPr lang="en-US" sz="2400" dirty="0" err="1">
                <a:solidFill>
                  <a:prstClr val="black"/>
                </a:solidFill>
                <a:latin typeface="Arial" panose="020B0604020202020204" pitchFamily="34" charset="0"/>
                <a:cs typeface="Arial" panose="020B0604020202020204" pitchFamily="34" charset="0"/>
              </a:rPr>
              <a:t>rRNA</a:t>
            </a:r>
            <a:r>
              <a:rPr lang="en-US" sz="2400" dirty="0">
                <a:solidFill>
                  <a:prstClr val="black"/>
                </a:solidFill>
                <a:latin typeface="Arial" panose="020B0604020202020204" pitchFamily="34" charset="0"/>
                <a:cs typeface="Arial" panose="020B0604020202020204" pitchFamily="34" charset="0"/>
              </a:rPr>
              <a:t>) are located in the </a:t>
            </a:r>
            <a:r>
              <a:rPr lang="en-US" sz="2400" dirty="0" err="1">
                <a:solidFill>
                  <a:prstClr val="black"/>
                </a:solidFill>
                <a:latin typeface="Arial" panose="020B0604020202020204" pitchFamily="34" charset="0"/>
                <a:cs typeface="Arial" panose="020B0604020202020204" pitchFamily="34" charset="0"/>
              </a:rPr>
              <a:t>nucleolar</a:t>
            </a:r>
            <a:r>
              <a:rPr lang="en-US" sz="2400" dirty="0">
                <a:solidFill>
                  <a:prstClr val="black"/>
                </a:solidFill>
                <a:latin typeface="Arial" panose="020B0604020202020204" pitchFamily="34" charset="0"/>
                <a:cs typeface="Arial" panose="020B0604020202020204" pitchFamily="34" charset="0"/>
              </a:rPr>
              <a:t> part of the nucleus. The </a:t>
            </a:r>
            <a:r>
              <a:rPr lang="en-US" sz="2400" dirty="0" err="1">
                <a:solidFill>
                  <a:prstClr val="black"/>
                </a:solidFill>
                <a:latin typeface="Arial" panose="020B0604020202020204" pitchFamily="34" charset="0"/>
                <a:cs typeface="Arial" panose="020B0604020202020204" pitchFamily="34" charset="0"/>
              </a:rPr>
              <a:t>rRNA</a:t>
            </a:r>
            <a:r>
              <a:rPr lang="en-US" sz="2400" dirty="0">
                <a:solidFill>
                  <a:prstClr val="black"/>
                </a:solidFill>
                <a:latin typeface="Arial" panose="020B0604020202020204" pitchFamily="34" charset="0"/>
                <a:cs typeface="Arial" panose="020B0604020202020204" pitchFamily="34" charset="0"/>
              </a:rPr>
              <a:t> genes are highly repetitious and mammalian cells contain 100 to 2000 copies of the </a:t>
            </a:r>
            <a:r>
              <a:rPr lang="en-US" sz="2400" dirty="0" err="1">
                <a:solidFill>
                  <a:prstClr val="black"/>
                </a:solidFill>
                <a:latin typeface="Arial" panose="020B0604020202020204" pitchFamily="34" charset="0"/>
                <a:cs typeface="Arial" panose="020B0604020202020204" pitchFamily="34" charset="0"/>
              </a:rPr>
              <a:t>rRNA</a:t>
            </a:r>
            <a:r>
              <a:rPr lang="en-US" sz="2400" dirty="0">
                <a:solidFill>
                  <a:prstClr val="black"/>
                </a:solidFill>
                <a:latin typeface="Arial" panose="020B0604020202020204" pitchFamily="34" charset="0"/>
                <a:cs typeface="Arial" panose="020B0604020202020204" pitchFamily="34" charset="0"/>
              </a:rPr>
              <a:t> genes per cell. The genes are </a:t>
            </a:r>
            <a:r>
              <a:rPr lang="en-US" sz="2400" dirty="0" err="1">
                <a:solidFill>
                  <a:prstClr val="black"/>
                </a:solidFill>
                <a:latin typeface="Arial" panose="020B0604020202020204" pitchFamily="34" charset="0"/>
                <a:cs typeface="Arial" panose="020B0604020202020204" pitchFamily="34" charset="0"/>
              </a:rPr>
              <a:t>organised</a:t>
            </a:r>
            <a:r>
              <a:rPr lang="en-US" sz="2400" dirty="0">
                <a:solidFill>
                  <a:prstClr val="black"/>
                </a:solidFill>
                <a:latin typeface="Arial" panose="020B0604020202020204" pitchFamily="34" charset="0"/>
                <a:cs typeface="Arial" panose="020B0604020202020204" pitchFamily="34" charset="0"/>
              </a:rPr>
              <a:t> in transcription units separated by non-transcribed spacers. Each transcription unit contains sequences coding for 18S, 5.8S and 28S </a:t>
            </a:r>
            <a:r>
              <a:rPr lang="en-US" sz="2400" dirty="0" err="1">
                <a:solidFill>
                  <a:prstClr val="black"/>
                </a:solidFill>
                <a:latin typeface="Arial" panose="020B0604020202020204" pitchFamily="34" charset="0"/>
                <a:cs typeface="Arial" panose="020B0604020202020204" pitchFamily="34" charset="0"/>
              </a:rPr>
              <a:t>rRNA</a:t>
            </a:r>
            <a:r>
              <a:rPr lang="en-US" sz="2400" dirty="0">
                <a:solidFill>
                  <a:prstClr val="black"/>
                </a:solidFill>
                <a:latin typeface="Arial" panose="020B0604020202020204" pitchFamily="34" charset="0"/>
                <a:cs typeface="Arial" panose="020B0604020202020204" pitchFamily="34" charset="0"/>
              </a:rPr>
              <a:t>.</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The transcription units are transcribed by RNA polymerase I into giant RNA molecules, primary transcripts, that in addition to the sequences corresponding to 18S, 5.8S and 28S </a:t>
            </a:r>
            <a:r>
              <a:rPr lang="en-US" sz="2400" dirty="0" err="1">
                <a:solidFill>
                  <a:prstClr val="black"/>
                </a:solidFill>
                <a:latin typeface="Arial" panose="020B0604020202020204" pitchFamily="34" charset="0"/>
                <a:cs typeface="Arial" panose="020B0604020202020204" pitchFamily="34" charset="0"/>
              </a:rPr>
              <a:t>rRNA</a:t>
            </a:r>
            <a:r>
              <a:rPr lang="en-US" sz="2400" dirty="0">
                <a:solidFill>
                  <a:prstClr val="black"/>
                </a:solidFill>
                <a:latin typeface="Arial" panose="020B0604020202020204" pitchFamily="34" charset="0"/>
                <a:cs typeface="Arial" panose="020B0604020202020204" pitchFamily="34" charset="0"/>
              </a:rPr>
              <a:t> contains external and internal transcribed spacer sequences. The rate of </a:t>
            </a:r>
            <a:r>
              <a:rPr lang="en-US" sz="2400" dirty="0" err="1">
                <a:solidFill>
                  <a:prstClr val="black"/>
                </a:solidFill>
                <a:latin typeface="Arial" panose="020B0604020202020204" pitchFamily="34" charset="0"/>
                <a:cs typeface="Arial" panose="020B0604020202020204" pitchFamily="34" charset="0"/>
              </a:rPr>
              <a:t>nucleolar</a:t>
            </a:r>
            <a:r>
              <a:rPr lang="en-US" sz="2400" dirty="0">
                <a:solidFill>
                  <a:prstClr val="black"/>
                </a:solidFill>
                <a:latin typeface="Arial" panose="020B0604020202020204" pitchFamily="34" charset="0"/>
                <a:cs typeface="Arial" panose="020B0604020202020204" pitchFamily="34" charset="0"/>
              </a:rPr>
              <a:t> transcription is very high and many polymerases operate on the same transcription unit. The transcriptionally active DNA therefore has a Christmas tree-like appearance on electron microscopic pictures.</a:t>
            </a:r>
          </a:p>
        </p:txBody>
      </p:sp>
    </p:spTree>
    <p:extLst>
      <p:ext uri="{BB962C8B-B14F-4D97-AF65-F5344CB8AC3E}">
        <p14:creationId xmlns:p14="http://schemas.microsoft.com/office/powerpoint/2010/main" xmlns="" val="21632068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RNAsyntes.gif"/>
          <p:cNvPicPr/>
          <p:nvPr/>
        </p:nvPicPr>
        <p:blipFill>
          <a:blip r:embed="rId2"/>
          <a:stretch>
            <a:fillRect/>
          </a:stretch>
        </p:blipFill>
        <p:spPr>
          <a:xfrm>
            <a:off x="2861187" y="110613"/>
            <a:ext cx="6032090" cy="6636774"/>
          </a:xfrm>
          <a:prstGeom prst="rect">
            <a:avLst/>
          </a:prstGeom>
        </p:spPr>
      </p:pic>
    </p:spTree>
    <p:extLst>
      <p:ext uri="{BB962C8B-B14F-4D97-AF65-F5344CB8AC3E}">
        <p14:creationId xmlns:p14="http://schemas.microsoft.com/office/powerpoint/2010/main" xmlns="" val="16278032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9213" y="685801"/>
            <a:ext cx="11695471" cy="5011949"/>
          </a:xfrm>
          <a:prstGeom prst="rect">
            <a:avLst/>
          </a:prstGeom>
        </p:spPr>
        <p:txBody>
          <a:bodyPr wrap="square">
            <a:spAutoFit/>
          </a:bodyPr>
          <a:lstStyle/>
          <a:p>
            <a:pPr algn="just">
              <a:lnSpc>
                <a:spcPct val="150000"/>
              </a:lnSpc>
            </a:pPr>
            <a:r>
              <a:rPr lang="en-US" sz="2400" dirty="0">
                <a:solidFill>
                  <a:prstClr val="black"/>
                </a:solidFill>
                <a:latin typeface="Times New Roman" pitchFamily="18" charset="0"/>
                <a:cs typeface="Times New Roman" pitchFamily="18" charset="0"/>
              </a:rPr>
              <a:t>The primary transcript is processed into the mature 18S, 5.8S and 28S </a:t>
            </a:r>
            <a:r>
              <a:rPr lang="en-US" sz="2400" dirty="0" err="1">
                <a:solidFill>
                  <a:prstClr val="black"/>
                </a:solidFill>
                <a:latin typeface="Times New Roman" pitchFamily="18" charset="0"/>
                <a:cs typeface="Times New Roman" pitchFamily="18" charset="0"/>
              </a:rPr>
              <a:t>rRNAs</a:t>
            </a:r>
            <a:r>
              <a:rPr lang="en-US" sz="2400" dirty="0">
                <a:solidFill>
                  <a:prstClr val="black"/>
                </a:solidFill>
                <a:latin typeface="Times New Roman" pitchFamily="18" charset="0"/>
                <a:cs typeface="Times New Roman" pitchFamily="18" charset="0"/>
              </a:rPr>
              <a:t>. The processing involves </a:t>
            </a:r>
            <a:r>
              <a:rPr lang="en-US" sz="2400" dirty="0" err="1">
                <a:solidFill>
                  <a:srgbClr val="FF0000"/>
                </a:solidFill>
                <a:latin typeface="Times New Roman" pitchFamily="18" charset="0"/>
                <a:cs typeface="Times New Roman" pitchFamily="18" charset="0"/>
              </a:rPr>
              <a:t>exo</a:t>
            </a:r>
            <a:r>
              <a:rPr lang="en-US" sz="2400" dirty="0">
                <a:solidFill>
                  <a:srgbClr val="FF0000"/>
                </a:solidFill>
                <a:latin typeface="Times New Roman" pitchFamily="18" charset="0"/>
                <a:cs typeface="Times New Roman" pitchFamily="18" charset="0"/>
              </a:rPr>
              <a:t>- and </a:t>
            </a:r>
            <a:r>
              <a:rPr lang="en-US" sz="2400" dirty="0" err="1">
                <a:solidFill>
                  <a:srgbClr val="FF0000"/>
                </a:solidFill>
                <a:latin typeface="Times New Roman" pitchFamily="18" charset="0"/>
                <a:cs typeface="Times New Roman" pitchFamily="18" charset="0"/>
              </a:rPr>
              <a:t>endo-nucleolytic</a:t>
            </a:r>
            <a:r>
              <a:rPr lang="en-US" sz="2400" dirty="0">
                <a:solidFill>
                  <a:srgbClr val="FF0000"/>
                </a:solidFill>
                <a:latin typeface="Times New Roman" pitchFamily="18" charset="0"/>
                <a:cs typeface="Times New Roman" pitchFamily="18" charset="0"/>
              </a:rPr>
              <a:t> cleavages guided by </a:t>
            </a:r>
            <a:r>
              <a:rPr lang="en-US" sz="2400" dirty="0" err="1">
                <a:solidFill>
                  <a:srgbClr val="FF0000"/>
                </a:solidFill>
                <a:latin typeface="Times New Roman" pitchFamily="18" charset="0"/>
                <a:cs typeface="Times New Roman" pitchFamily="18" charset="0"/>
              </a:rPr>
              <a:t>snoRNA</a:t>
            </a:r>
            <a:r>
              <a:rPr lang="en-US" sz="2400" dirty="0">
                <a:solidFill>
                  <a:srgbClr val="FF0000"/>
                </a:solidFill>
                <a:latin typeface="Times New Roman" pitchFamily="18" charset="0"/>
                <a:cs typeface="Times New Roman" pitchFamily="18" charset="0"/>
              </a:rPr>
              <a:t> (small </a:t>
            </a:r>
            <a:r>
              <a:rPr lang="en-US" sz="2400" dirty="0" err="1">
                <a:solidFill>
                  <a:srgbClr val="FF0000"/>
                </a:solidFill>
                <a:latin typeface="Times New Roman" pitchFamily="18" charset="0"/>
                <a:cs typeface="Times New Roman" pitchFamily="18" charset="0"/>
              </a:rPr>
              <a:t>nucleolar</a:t>
            </a:r>
            <a:r>
              <a:rPr lang="en-US" sz="2400" dirty="0">
                <a:solidFill>
                  <a:srgbClr val="FF0000"/>
                </a:solidFill>
                <a:latin typeface="Times New Roman" pitchFamily="18" charset="0"/>
                <a:cs typeface="Times New Roman" pitchFamily="18" charset="0"/>
              </a:rPr>
              <a:t> RN</a:t>
            </a:r>
            <a:r>
              <a:rPr lang="en-US" sz="2400" dirty="0">
                <a:solidFill>
                  <a:prstClr val="black"/>
                </a:solidFill>
                <a:latin typeface="Times New Roman" pitchFamily="18" charset="0"/>
                <a:cs typeface="Times New Roman" pitchFamily="18" charset="0"/>
              </a:rPr>
              <a:t>As) in complex with proteins. The mature </a:t>
            </a:r>
            <a:r>
              <a:rPr lang="en-US" sz="2400" dirty="0" err="1">
                <a:solidFill>
                  <a:prstClr val="black"/>
                </a:solidFill>
                <a:latin typeface="Times New Roman" pitchFamily="18" charset="0"/>
                <a:cs typeface="Times New Roman" pitchFamily="18" charset="0"/>
              </a:rPr>
              <a:t>rRNAs</a:t>
            </a:r>
            <a:r>
              <a:rPr lang="en-US" sz="2400" dirty="0">
                <a:solidFill>
                  <a:prstClr val="black"/>
                </a:solidFill>
                <a:latin typeface="Times New Roman" pitchFamily="18" charset="0"/>
                <a:cs typeface="Times New Roman" pitchFamily="18" charset="0"/>
              </a:rPr>
              <a:t> contain modified nucleotides which are added after transcription by a </a:t>
            </a:r>
            <a:r>
              <a:rPr lang="en-US" sz="2400" dirty="0" err="1">
                <a:solidFill>
                  <a:prstClr val="black"/>
                </a:solidFill>
                <a:latin typeface="Times New Roman" pitchFamily="18" charset="0"/>
                <a:cs typeface="Times New Roman" pitchFamily="18" charset="0"/>
              </a:rPr>
              <a:t>snoRNA</a:t>
            </a:r>
            <a:r>
              <a:rPr lang="en-US" sz="2400" dirty="0">
                <a:solidFill>
                  <a:prstClr val="black"/>
                </a:solidFill>
                <a:latin typeface="Times New Roman" pitchFamily="18" charset="0"/>
                <a:cs typeface="Times New Roman" pitchFamily="18" charset="0"/>
              </a:rPr>
              <a:t>-dependent mechanism.</a:t>
            </a:r>
          </a:p>
          <a:p>
            <a:pPr algn="just">
              <a:lnSpc>
                <a:spcPct val="150000"/>
              </a:lnSpc>
            </a:pPr>
            <a:r>
              <a:rPr lang="en-US" sz="2400" dirty="0">
                <a:solidFill>
                  <a:prstClr val="black"/>
                </a:solidFill>
                <a:latin typeface="Times New Roman" pitchFamily="18" charset="0"/>
                <a:cs typeface="Times New Roman" pitchFamily="18" charset="0"/>
              </a:rPr>
              <a:t>5S ribosomal RNA is transcribed by RNA polymerase III in the nucleoplasm. Each eukaryotic cell contains a high number of copies of the 5S coding gene (up to 20 000 copies per cell). 5S </a:t>
            </a:r>
            <a:r>
              <a:rPr lang="en-US" sz="2400" dirty="0" err="1">
                <a:solidFill>
                  <a:prstClr val="black"/>
                </a:solidFill>
                <a:latin typeface="Times New Roman" pitchFamily="18" charset="0"/>
                <a:cs typeface="Times New Roman" pitchFamily="18" charset="0"/>
              </a:rPr>
              <a:t>rRNA</a:t>
            </a:r>
            <a:r>
              <a:rPr lang="en-US" sz="2400" dirty="0">
                <a:solidFill>
                  <a:prstClr val="black"/>
                </a:solidFill>
                <a:latin typeface="Times New Roman" pitchFamily="18" charset="0"/>
                <a:cs typeface="Times New Roman" pitchFamily="18" charset="0"/>
              </a:rPr>
              <a:t> contains overlapping binding sites for two different proteins, ribosomal protein L5 and transcription factor TFIIIA. The mutual exclusive binding of these two proteins to 5S </a:t>
            </a:r>
            <a:r>
              <a:rPr lang="en-US" sz="2400" dirty="0" err="1">
                <a:solidFill>
                  <a:prstClr val="black"/>
                </a:solidFill>
                <a:latin typeface="Times New Roman" pitchFamily="18" charset="0"/>
                <a:cs typeface="Times New Roman" pitchFamily="18" charset="0"/>
              </a:rPr>
              <a:t>rRNA</a:t>
            </a:r>
            <a:r>
              <a:rPr lang="en-US" sz="2400" dirty="0">
                <a:solidFill>
                  <a:prstClr val="black"/>
                </a:solidFill>
                <a:latin typeface="Times New Roman" pitchFamily="18" charset="0"/>
                <a:cs typeface="Times New Roman" pitchFamily="18" charset="0"/>
              </a:rPr>
              <a:t> is important for coordinating the expression of 5S </a:t>
            </a:r>
            <a:r>
              <a:rPr lang="en-US" sz="2400" dirty="0" err="1">
                <a:solidFill>
                  <a:prstClr val="black"/>
                </a:solidFill>
                <a:latin typeface="Times New Roman" pitchFamily="18" charset="0"/>
                <a:cs typeface="Times New Roman" pitchFamily="18" charset="0"/>
              </a:rPr>
              <a:t>rRNA</a:t>
            </a:r>
            <a:r>
              <a:rPr lang="en-US" sz="2400" dirty="0">
                <a:solidFill>
                  <a:prstClr val="black"/>
                </a:solidFill>
                <a:latin typeface="Times New Roman" pitchFamily="18" charset="0"/>
                <a:cs typeface="Times New Roman" pitchFamily="18" charset="0"/>
              </a:rPr>
              <a:t> to the production of the other </a:t>
            </a:r>
            <a:r>
              <a:rPr lang="en-US" sz="2400" dirty="0" err="1">
                <a:solidFill>
                  <a:prstClr val="black"/>
                </a:solidFill>
                <a:latin typeface="Times New Roman" pitchFamily="18" charset="0"/>
                <a:cs typeface="Times New Roman" pitchFamily="18" charset="0"/>
              </a:rPr>
              <a:t>rRNAs</a:t>
            </a:r>
            <a:r>
              <a:rPr lang="en-US" sz="2400" dirty="0">
                <a:solidFill>
                  <a:prstClr val="black"/>
                </a:solidFill>
                <a:latin typeface="Times New Roman" pitchFamily="18" charset="0"/>
                <a:cs typeface="Times New Roman" pitchFamily="18" charset="0"/>
              </a:rPr>
              <a:t>.</a:t>
            </a:r>
          </a:p>
        </p:txBody>
      </p:sp>
    </p:spTree>
    <p:extLst>
      <p:ext uri="{BB962C8B-B14F-4D97-AF65-F5344CB8AC3E}">
        <p14:creationId xmlns:p14="http://schemas.microsoft.com/office/powerpoint/2010/main" xmlns="" val="38876040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1425" y="9331"/>
            <a:ext cx="4629150" cy="1143000"/>
          </a:xfrm>
        </p:spPr>
        <p:txBody>
          <a:bodyPr/>
          <a:lstStyle/>
          <a:p>
            <a:r>
              <a:rPr lang="en-US" sz="2700" b="1" dirty="0">
                <a:solidFill>
                  <a:srgbClr val="7030A0"/>
                </a:solidFill>
                <a:latin typeface="Times New Roman" pitchFamily="18" charset="0"/>
                <a:cs typeface="Times New Roman" pitchFamily="18" charset="0"/>
              </a:rPr>
              <a:t>RNA polymerase II</a:t>
            </a:r>
            <a:br>
              <a:rPr lang="en-US" sz="2700" b="1" dirty="0">
                <a:solidFill>
                  <a:srgbClr val="7030A0"/>
                </a:solidFill>
                <a:latin typeface="Times New Roman" pitchFamily="18" charset="0"/>
                <a:cs typeface="Times New Roman" pitchFamily="18" charset="0"/>
              </a:rPr>
            </a:br>
            <a:endParaRPr lang="en-US" sz="2700" dirty="0"/>
          </a:p>
        </p:txBody>
      </p:sp>
      <p:sp>
        <p:nvSpPr>
          <p:cNvPr id="4" name="Rectangle 3"/>
          <p:cNvSpPr/>
          <p:nvPr/>
        </p:nvSpPr>
        <p:spPr>
          <a:xfrm>
            <a:off x="191729" y="901386"/>
            <a:ext cx="11710219" cy="5563831"/>
          </a:xfrm>
          <a:prstGeom prst="rect">
            <a:avLst/>
          </a:prstGeom>
        </p:spPr>
        <p:txBody>
          <a:bodyPr wrap="square">
            <a:spAutoFit/>
          </a:bodyPr>
          <a:lstStyle/>
          <a:p>
            <a:pPr algn="just">
              <a:lnSpc>
                <a:spcPct val="150000"/>
              </a:lnSpc>
            </a:pPr>
            <a:r>
              <a:rPr lang="en-US" sz="2400" b="1" dirty="0">
                <a:solidFill>
                  <a:srgbClr val="7030A0"/>
                </a:solidFill>
                <a:latin typeface="Arial" panose="020B0604020202020204" pitchFamily="34" charset="0"/>
                <a:cs typeface="Arial" panose="020B0604020202020204" pitchFamily="34" charset="0"/>
              </a:rPr>
              <a:t>RNA polymerase II</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	RNA polymerase II (RNAP II and Pol II) is an enzyme found in eukaryotic cells. It catalyzes the transcription of DNA to synthesize precursors of mRNA and most snRNAs, siRNAs, and all miRNAs. A 550 </a:t>
            </a:r>
            <a:r>
              <a:rPr lang="en-US" sz="2400" dirty="0" err="1">
                <a:solidFill>
                  <a:prstClr val="black"/>
                </a:solidFill>
                <a:latin typeface="Arial" panose="020B0604020202020204" pitchFamily="34" charset="0"/>
                <a:cs typeface="Arial" panose="020B0604020202020204" pitchFamily="34" charset="0"/>
              </a:rPr>
              <a:t>kDa</a:t>
            </a:r>
            <a:r>
              <a:rPr lang="en-US" sz="2400" dirty="0">
                <a:solidFill>
                  <a:prstClr val="black"/>
                </a:solidFill>
                <a:latin typeface="Arial" panose="020B0604020202020204" pitchFamily="34" charset="0"/>
                <a:cs typeface="Arial" panose="020B0604020202020204" pitchFamily="34" charset="0"/>
              </a:rPr>
              <a:t> complex of </a:t>
            </a:r>
            <a:r>
              <a:rPr lang="en-US" sz="2400" dirty="0">
                <a:solidFill>
                  <a:srgbClr val="FF0000"/>
                </a:solidFill>
                <a:latin typeface="Arial" panose="020B0604020202020204" pitchFamily="34" charset="0"/>
                <a:cs typeface="Arial" panose="020B0604020202020204" pitchFamily="34" charset="0"/>
              </a:rPr>
              <a:t>12 subunits</a:t>
            </a:r>
            <a:r>
              <a:rPr lang="en-US" sz="2400" dirty="0">
                <a:solidFill>
                  <a:prstClr val="black"/>
                </a:solidFill>
                <a:latin typeface="Arial" panose="020B0604020202020204" pitchFamily="34" charset="0"/>
                <a:cs typeface="Arial" panose="020B0604020202020204" pitchFamily="34" charset="0"/>
              </a:rPr>
              <a:t>, RNAP II is the most studied type of RNA polymerase. A wide range of transcription factors are required for it to bind to upstream gene promoters and begin transcription.</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	Many Pol II transcripts exist transiently as single strand precursor RNAs (pre-RNAs) that are further processed to generate mature RNAs. For example, precursor mRNAs (pre-mRNAs) are </a:t>
            </a:r>
            <a:r>
              <a:rPr lang="en-US" sz="2400" dirty="0">
                <a:solidFill>
                  <a:srgbClr val="FF0000"/>
                </a:solidFill>
                <a:latin typeface="Arial" panose="020B0604020202020204" pitchFamily="34" charset="0"/>
                <a:cs typeface="Arial" panose="020B0604020202020204" pitchFamily="34" charset="0"/>
              </a:rPr>
              <a:t>extensively processed before exiting into the cytoplasm </a:t>
            </a:r>
            <a:r>
              <a:rPr lang="en-US" sz="2400" dirty="0">
                <a:solidFill>
                  <a:prstClr val="black"/>
                </a:solidFill>
                <a:latin typeface="Arial" panose="020B0604020202020204" pitchFamily="34" charset="0"/>
                <a:cs typeface="Arial" panose="020B0604020202020204" pitchFamily="34" charset="0"/>
              </a:rPr>
              <a:t>through the nuclear pore for protein translation. </a:t>
            </a:r>
          </a:p>
        </p:txBody>
      </p:sp>
    </p:spTree>
    <p:extLst>
      <p:ext uri="{BB962C8B-B14F-4D97-AF65-F5344CB8AC3E}">
        <p14:creationId xmlns:p14="http://schemas.microsoft.com/office/powerpoint/2010/main" xmlns="" val="2783945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EFD28B5-8731-4D6D-BF3A-FE24E3B94A1B}"/>
              </a:ext>
            </a:extLst>
          </p:cNvPr>
          <p:cNvPicPr>
            <a:picLocks noChangeAspect="1"/>
          </p:cNvPicPr>
          <p:nvPr/>
        </p:nvPicPr>
        <p:blipFill>
          <a:blip r:embed="rId2"/>
          <a:stretch>
            <a:fillRect/>
          </a:stretch>
        </p:blipFill>
        <p:spPr>
          <a:xfrm>
            <a:off x="1268361" y="0"/>
            <a:ext cx="9083111" cy="6699198"/>
          </a:xfrm>
          <a:prstGeom prst="rect">
            <a:avLst/>
          </a:prstGeom>
        </p:spPr>
      </p:pic>
    </p:spTree>
    <p:extLst>
      <p:ext uri="{BB962C8B-B14F-4D97-AF65-F5344CB8AC3E}">
        <p14:creationId xmlns:p14="http://schemas.microsoft.com/office/powerpoint/2010/main" xmlns="" val="11931763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4.png"/>
          <p:cNvPicPr/>
          <p:nvPr/>
        </p:nvPicPr>
        <p:blipFill>
          <a:blip r:embed="rId3"/>
          <a:srcRect t="22009" b="25641"/>
          <a:stretch>
            <a:fillRect/>
          </a:stretch>
        </p:blipFill>
        <p:spPr>
          <a:xfrm>
            <a:off x="2787446" y="3333135"/>
            <a:ext cx="7211960" cy="3288023"/>
          </a:xfrm>
          <a:prstGeom prst="rect">
            <a:avLst/>
          </a:prstGeom>
        </p:spPr>
      </p:pic>
      <p:sp>
        <p:nvSpPr>
          <p:cNvPr id="5" name="Rectangle 4"/>
          <p:cNvSpPr/>
          <p:nvPr/>
        </p:nvSpPr>
        <p:spPr>
          <a:xfrm>
            <a:off x="454742" y="289437"/>
            <a:ext cx="11282515" cy="2793842"/>
          </a:xfrm>
          <a:prstGeom prst="rect">
            <a:avLst/>
          </a:prstGeom>
        </p:spPr>
        <p:txBody>
          <a:bodyPr wrap="square">
            <a:spAutoFit/>
          </a:bodyPr>
          <a:lstStyle/>
          <a:p>
            <a:pPr algn="just">
              <a:lnSpc>
                <a:spcPct val="150000"/>
              </a:lnSpc>
            </a:pPr>
            <a:r>
              <a:rPr lang="en-US" sz="2400" b="1" dirty="0">
                <a:solidFill>
                  <a:srgbClr val="7030A0"/>
                </a:solidFill>
                <a:latin typeface="Arial" panose="020B0604020202020204" pitchFamily="34" charset="0"/>
                <a:cs typeface="Arial" panose="020B0604020202020204" pitchFamily="34" charset="0"/>
              </a:rPr>
              <a:t>Promoter RNA polymerase – II</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Most eukaryotes use TATA box (it's a little further away from initiation start area).  In eukaryotes, the promoters are a little more complex, these elements functionally analogous to the -10 and -35 in prokaryotes, they orient polymerase and bind proteins. </a:t>
            </a:r>
          </a:p>
        </p:txBody>
      </p:sp>
    </p:spTree>
    <p:extLst>
      <p:ext uri="{BB962C8B-B14F-4D97-AF65-F5344CB8AC3E}">
        <p14:creationId xmlns:p14="http://schemas.microsoft.com/office/powerpoint/2010/main" xmlns="" val="7580953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58546"/>
            <a:ext cx="11946194" cy="7779822"/>
          </a:xfrm>
          <a:prstGeom prst="rect">
            <a:avLst/>
          </a:prstGeom>
        </p:spPr>
        <p:txBody>
          <a:bodyPr wrap="square">
            <a:spAutoFit/>
          </a:bodyPr>
          <a:lstStyle/>
          <a:p>
            <a:pPr algn="just">
              <a:lnSpc>
                <a:spcPct val="150000"/>
              </a:lnSpc>
            </a:pPr>
            <a:r>
              <a:rPr lang="en-US" sz="2400" b="1" dirty="0">
                <a:solidFill>
                  <a:srgbClr val="7030A0"/>
                </a:solidFill>
                <a:latin typeface="Arial" panose="020B0604020202020204" pitchFamily="34" charset="0"/>
                <a:cs typeface="Arial" panose="020B0604020202020204" pitchFamily="34" charset="0"/>
              </a:rPr>
              <a:t>Initiation </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To begin transcription, eukaryotic RNA polymerase II requires the </a:t>
            </a:r>
            <a:r>
              <a:rPr lang="en-US" sz="2400" dirty="0">
                <a:solidFill>
                  <a:srgbClr val="FF0000"/>
                </a:solidFill>
                <a:latin typeface="Arial" panose="020B0604020202020204" pitchFamily="34" charset="0"/>
                <a:cs typeface="Arial" panose="020B0604020202020204" pitchFamily="34" charset="0"/>
              </a:rPr>
              <a:t>general transcription </a:t>
            </a:r>
            <a:r>
              <a:rPr lang="en-US" sz="2400" dirty="0">
                <a:solidFill>
                  <a:prstClr val="black"/>
                </a:solidFill>
                <a:latin typeface="Arial" panose="020B0604020202020204" pitchFamily="34" charset="0"/>
                <a:cs typeface="Arial" panose="020B0604020202020204" pitchFamily="34" charset="0"/>
              </a:rPr>
              <a:t>factors. These transcription factors are called TFIIA, TFIIB, and so on. (A) The promoter contains a DNA sequence called the TATA box, which is located 25 nucleotides away from the site where transcription is initiated. (B) The TATA box is recognized and bound by transcription factor TFIID, which then enables the adjacent binding of TFIIB. (C) For simplicity the DNA distortion produced by the binding of TFIID is not shown. (D) The rest of the general transcription factors as well as the RNA polymerase itself assemble at the promoter. (E) TFIIH uses ATP to pry apart the double helix at the transcription start point, allowing transcription to begin. </a:t>
            </a:r>
            <a:r>
              <a:rPr lang="en-US" sz="2400" dirty="0">
                <a:solidFill>
                  <a:srgbClr val="FF0000"/>
                </a:solidFill>
                <a:latin typeface="Arial" panose="020B0604020202020204" pitchFamily="34" charset="0"/>
                <a:cs typeface="Arial" panose="020B0604020202020204" pitchFamily="34" charset="0"/>
              </a:rPr>
              <a:t>TFIIH</a:t>
            </a:r>
            <a:r>
              <a:rPr lang="en-US" sz="2400" dirty="0">
                <a:solidFill>
                  <a:prstClr val="black"/>
                </a:solidFill>
                <a:latin typeface="Arial" panose="020B0604020202020204" pitchFamily="34" charset="0"/>
                <a:cs typeface="Arial" panose="020B0604020202020204" pitchFamily="34" charset="0"/>
              </a:rPr>
              <a:t> also phosphorylates RNA polymerase II, releasing it from the general factors so it can begin the elongation phase of transcription. As shown, the site of phosphorylation is a long </a:t>
            </a:r>
            <a:r>
              <a:rPr lang="en-US" sz="2000" dirty="0">
                <a:solidFill>
                  <a:prstClr val="black"/>
                </a:solidFill>
                <a:latin typeface="Arial" panose="020B0604020202020204" pitchFamily="34" charset="0"/>
                <a:cs typeface="Arial" panose="020B0604020202020204" pitchFamily="34" charset="0"/>
              </a:rPr>
              <a:t>polypeptide tail that extends from the polymerase molecule.</a:t>
            </a:r>
          </a:p>
          <a:p>
            <a:pPr algn="just">
              <a:lnSpc>
                <a:spcPct val="150000"/>
              </a:lnSpc>
            </a:pPr>
            <a:endParaRPr lang="en-US" sz="24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4755593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1_12.jpg"/>
          <p:cNvPicPr/>
          <p:nvPr/>
        </p:nvPicPr>
        <p:blipFill>
          <a:blip r:embed="rId2"/>
          <a:srcRect b="2315"/>
          <a:stretch>
            <a:fillRect/>
          </a:stretch>
        </p:blipFill>
        <p:spPr>
          <a:xfrm rot="16200000">
            <a:off x="3618271" y="-2462980"/>
            <a:ext cx="4955458" cy="11090786"/>
          </a:xfrm>
          <a:prstGeom prst="rect">
            <a:avLst/>
          </a:prstGeom>
        </p:spPr>
      </p:pic>
    </p:spTree>
    <p:extLst>
      <p:ext uri="{BB962C8B-B14F-4D97-AF65-F5344CB8AC3E}">
        <p14:creationId xmlns:p14="http://schemas.microsoft.com/office/powerpoint/2010/main" xmlns="" val="42791307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228600"/>
            <a:ext cx="11916696" cy="6117829"/>
          </a:xfrm>
          <a:prstGeom prst="rect">
            <a:avLst/>
          </a:prstGeom>
        </p:spPr>
        <p:txBody>
          <a:bodyPr wrap="square">
            <a:spAutoFit/>
          </a:bodyPr>
          <a:lstStyle/>
          <a:p>
            <a:pPr algn="just">
              <a:lnSpc>
                <a:spcPct val="150000"/>
              </a:lnSpc>
            </a:pPr>
            <a:r>
              <a:rPr lang="en-US" sz="2400" b="1" dirty="0">
                <a:solidFill>
                  <a:srgbClr val="7030A0"/>
                </a:solidFill>
                <a:latin typeface="Arial" panose="020B0604020202020204" pitchFamily="34" charset="0"/>
                <a:cs typeface="Arial" panose="020B0604020202020204" pitchFamily="34" charset="0"/>
              </a:rPr>
              <a:t>Processing of mRNA</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All the primary transcripts produced in the nucleus must undergo processing steps to produce functional RNA molecules for export to the cytosol. We shall confine ourselves to a view of the steps as they occur in the processing of pre-mRNA to mRNA.</a:t>
            </a:r>
          </a:p>
          <a:p>
            <a:pPr algn="just">
              <a:lnSpc>
                <a:spcPct val="150000"/>
              </a:lnSpc>
            </a:pPr>
            <a:r>
              <a:rPr lang="en-US" sz="2400" b="1" dirty="0">
                <a:solidFill>
                  <a:srgbClr val="7030A0"/>
                </a:solidFill>
                <a:latin typeface="Arial" panose="020B0604020202020204" pitchFamily="34" charset="0"/>
                <a:cs typeface="Arial" panose="020B0604020202020204" pitchFamily="34" charset="0"/>
              </a:rPr>
              <a:t>The steps:</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	Synthesis of the cap. This is a stretch of </a:t>
            </a:r>
            <a:r>
              <a:rPr lang="en-US" sz="2400" dirty="0">
                <a:solidFill>
                  <a:srgbClr val="FF0000"/>
                </a:solidFill>
                <a:latin typeface="Arial" panose="020B0604020202020204" pitchFamily="34" charset="0"/>
                <a:cs typeface="Arial" panose="020B0604020202020204" pitchFamily="34" charset="0"/>
              </a:rPr>
              <a:t>three modified </a:t>
            </a:r>
            <a:r>
              <a:rPr lang="en-US" sz="2400" dirty="0">
                <a:solidFill>
                  <a:prstClr val="black"/>
                </a:solidFill>
                <a:latin typeface="Arial" panose="020B0604020202020204" pitchFamily="34" charset="0"/>
                <a:cs typeface="Arial" panose="020B0604020202020204" pitchFamily="34" charset="0"/>
              </a:rPr>
              <a:t>nucleotides attached to the 5' end of the pre-mRNA. </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	Synthesis of the poly (A) tail. This is a stretch of adenine nucleotides attached to the 3' end of the pre-mRNA. </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	Step-by-step removal of introns present in the pre-mRNA and splicing of the remaining exons. This step is required because most eukaryotic genes are split.</a:t>
            </a:r>
          </a:p>
        </p:txBody>
      </p:sp>
    </p:spTree>
    <p:extLst>
      <p:ext uri="{BB962C8B-B14F-4D97-AF65-F5344CB8AC3E}">
        <p14:creationId xmlns:p14="http://schemas.microsoft.com/office/powerpoint/2010/main" xmlns="" val="31731719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www.dls.ym.edu.tw/ol_biology2/ultranet/Pre-mRNA.gif"/>
          <p:cNvPicPr/>
          <p:nvPr/>
        </p:nvPicPr>
        <p:blipFill>
          <a:blip r:embed="rId2"/>
          <a:srcRect/>
          <a:stretch>
            <a:fillRect/>
          </a:stretch>
        </p:blipFill>
        <p:spPr bwMode="auto">
          <a:xfrm>
            <a:off x="2949678" y="425446"/>
            <a:ext cx="6961237" cy="6432554"/>
          </a:xfrm>
          <a:prstGeom prst="rect">
            <a:avLst/>
          </a:prstGeom>
          <a:noFill/>
          <a:ln w="9525">
            <a:noFill/>
            <a:miter lim="800000"/>
            <a:headEnd/>
            <a:tailEnd/>
          </a:ln>
        </p:spPr>
      </p:pic>
    </p:spTree>
    <p:extLst>
      <p:ext uri="{BB962C8B-B14F-4D97-AF65-F5344CB8AC3E}">
        <p14:creationId xmlns:p14="http://schemas.microsoft.com/office/powerpoint/2010/main" xmlns="" val="22586665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0.jpg">
            <a:extLst>
              <a:ext uri="{FF2B5EF4-FFF2-40B4-BE49-F238E27FC236}">
                <a16:creationId xmlns:a16="http://schemas.microsoft.com/office/drawing/2014/main" xmlns="" id="{0E6DA696-AF00-4F5E-B0DC-A9444AC31ABA}"/>
              </a:ext>
            </a:extLst>
          </p:cNvPr>
          <p:cNvPicPr/>
          <p:nvPr/>
        </p:nvPicPr>
        <p:blipFill>
          <a:blip r:embed="rId2">
            <a:extLst>
              <a:ext uri="{28A0092B-C50C-407E-A947-70E740481C1C}">
                <a14:useLocalDpi xmlns:a14="http://schemas.microsoft.com/office/drawing/2010/main" xmlns="" val="0"/>
              </a:ext>
            </a:extLst>
          </a:blip>
          <a:srcRect b="1986"/>
          <a:stretch>
            <a:fillRect/>
          </a:stretch>
        </p:blipFill>
        <p:spPr>
          <a:xfrm>
            <a:off x="3480619" y="206477"/>
            <a:ext cx="5796116" cy="6341807"/>
          </a:xfrm>
          <a:prstGeom prst="rect">
            <a:avLst/>
          </a:prstGeom>
        </p:spPr>
      </p:pic>
    </p:spTree>
    <p:extLst>
      <p:ext uri="{BB962C8B-B14F-4D97-AF65-F5344CB8AC3E}">
        <p14:creationId xmlns:p14="http://schemas.microsoft.com/office/powerpoint/2010/main" xmlns="" val="37451504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457201"/>
            <a:ext cx="12019934" cy="6671826"/>
          </a:xfrm>
          <a:prstGeom prst="rect">
            <a:avLst/>
          </a:prstGeom>
        </p:spPr>
        <p:txBody>
          <a:bodyPr wrap="square">
            <a:spAutoFit/>
          </a:bodyPr>
          <a:lstStyle/>
          <a:p>
            <a:pPr algn="just">
              <a:lnSpc>
                <a:spcPct val="150000"/>
              </a:lnSpc>
            </a:pPr>
            <a:r>
              <a:rPr lang="en-US" sz="2400" b="1" dirty="0">
                <a:solidFill>
                  <a:srgbClr val="7030A0"/>
                </a:solidFill>
                <a:latin typeface="Arial" panose="020B0604020202020204" pitchFamily="34" charset="0"/>
                <a:cs typeface="Arial" panose="020B0604020202020204" pitchFamily="34" charset="0"/>
              </a:rPr>
              <a:t>5' cap addition</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	A 5' cap (also termed an RNA cap, an RNA 7-methylguanosine cap, or an RNA m7G cap) is a modified guanine nucleotide that has been added to the "front" or 5' end of a eukaryotic messenger RNA shortly after the start of transcription. The 5' cap consists of a terminal 6-methylguanosine residue that is linked through a 5'-5'-triphosphate bond to the first transcribed nucleotide. Its presence is critical for recognition by the ribosome and protection from </a:t>
            </a:r>
            <a:r>
              <a:rPr lang="en-US" sz="2400" dirty="0" err="1">
                <a:solidFill>
                  <a:prstClr val="black"/>
                </a:solidFill>
                <a:latin typeface="Arial" panose="020B0604020202020204" pitchFamily="34" charset="0"/>
                <a:cs typeface="Arial" panose="020B0604020202020204" pitchFamily="34" charset="0"/>
              </a:rPr>
              <a:t>RNases</a:t>
            </a:r>
            <a:r>
              <a:rPr lang="en-US" sz="2400" dirty="0">
                <a:solidFill>
                  <a:prstClr val="black"/>
                </a:solidFill>
                <a:latin typeface="Arial" panose="020B0604020202020204" pitchFamily="34" charset="0"/>
                <a:cs typeface="Arial" panose="020B0604020202020204" pitchFamily="34" charset="0"/>
              </a:rPr>
              <a:t>.</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	Shortly after the start of transcription, the 5' end of the mRNA being synthesized is bound by a cap-synthesizing complex associated with RNA polymerase. This enzymatic complex catalyzes the chemical reactions that are required for mRNA capping. Synthesis proceeds as a multi-step biochemical reaction.</a:t>
            </a:r>
          </a:p>
          <a:p>
            <a:pPr algn="just">
              <a:lnSpc>
                <a:spcPct val="150000"/>
              </a:lnSpc>
            </a:pPr>
            <a:endParaRPr lang="en-US" sz="24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3814947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3962" y="971550"/>
            <a:ext cx="11562736" cy="4455835"/>
          </a:xfrm>
          <a:prstGeom prst="rect">
            <a:avLst/>
          </a:prstGeom>
        </p:spPr>
        <p:txBody>
          <a:bodyPr wrap="square">
            <a:spAutoFit/>
          </a:bodyPr>
          <a:lstStyle/>
          <a:p>
            <a:pPr algn="just">
              <a:lnSpc>
                <a:spcPct val="150000"/>
              </a:lnSpc>
            </a:pPr>
            <a:r>
              <a:rPr lang="en-US" sz="2400" b="1" dirty="0">
                <a:solidFill>
                  <a:srgbClr val="7030A0"/>
                </a:solidFill>
                <a:latin typeface="Arial" panose="020B0604020202020204" pitchFamily="34" charset="0"/>
                <a:cs typeface="Arial" panose="020B0604020202020204" pitchFamily="34" charset="0"/>
              </a:rPr>
              <a:t>Splicing</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Splicing is the process by which pre-mRNA is modified to remove certain stretches of non-coding sequences called introns; the stretches that remain include protein-coding sequences and are called exons. Sometimes pre-mRNA messages may be spliced in several different ways, allowing a single gene to encode multiple proteins. This process is called </a:t>
            </a:r>
            <a:r>
              <a:rPr lang="en-US" sz="2400" dirty="0">
                <a:solidFill>
                  <a:srgbClr val="FF0000"/>
                </a:solidFill>
                <a:latin typeface="Arial" panose="020B0604020202020204" pitchFamily="34" charset="0"/>
                <a:cs typeface="Arial" panose="020B0604020202020204" pitchFamily="34" charset="0"/>
              </a:rPr>
              <a:t>alternative splicing</a:t>
            </a:r>
            <a:r>
              <a:rPr lang="en-US" sz="2400" dirty="0">
                <a:solidFill>
                  <a:prstClr val="black"/>
                </a:solidFill>
                <a:latin typeface="Arial" panose="020B0604020202020204" pitchFamily="34" charset="0"/>
                <a:cs typeface="Arial" panose="020B0604020202020204" pitchFamily="34" charset="0"/>
              </a:rPr>
              <a:t>. Splicing is usually performed by an RNA-protein complex called the </a:t>
            </a:r>
            <a:r>
              <a:rPr lang="en-US" sz="2400" dirty="0" err="1">
                <a:solidFill>
                  <a:prstClr val="black"/>
                </a:solidFill>
                <a:latin typeface="Arial" panose="020B0604020202020204" pitchFamily="34" charset="0"/>
                <a:cs typeface="Arial" panose="020B0604020202020204" pitchFamily="34" charset="0"/>
              </a:rPr>
              <a:t>spliceosome</a:t>
            </a:r>
            <a:r>
              <a:rPr lang="en-US" sz="2400" dirty="0">
                <a:solidFill>
                  <a:prstClr val="black"/>
                </a:solidFill>
                <a:latin typeface="Arial" panose="020B0604020202020204" pitchFamily="34" charset="0"/>
                <a:cs typeface="Arial" panose="020B0604020202020204" pitchFamily="34" charset="0"/>
              </a:rPr>
              <a:t>, but some RNA molecules are also capable of catalyzing their own splicing.</a:t>
            </a:r>
          </a:p>
        </p:txBody>
      </p:sp>
    </p:spTree>
    <p:extLst>
      <p:ext uri="{BB962C8B-B14F-4D97-AF65-F5344CB8AC3E}">
        <p14:creationId xmlns:p14="http://schemas.microsoft.com/office/powerpoint/2010/main" xmlns="" val="5836258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0219" y="628651"/>
            <a:ext cx="11606981" cy="5563831"/>
          </a:xfrm>
          <a:prstGeom prst="rect">
            <a:avLst/>
          </a:prstGeom>
        </p:spPr>
        <p:txBody>
          <a:bodyPr wrap="square">
            <a:spAutoFit/>
          </a:bodyPr>
          <a:lstStyle/>
          <a:p>
            <a:pPr algn="just">
              <a:lnSpc>
                <a:spcPct val="150000"/>
              </a:lnSpc>
            </a:pPr>
            <a:r>
              <a:rPr lang="en-US" sz="2400" b="1" dirty="0">
                <a:solidFill>
                  <a:srgbClr val="7030A0"/>
                </a:solidFill>
                <a:latin typeface="Arial" panose="020B0604020202020204" pitchFamily="34" charset="0"/>
                <a:cs typeface="Arial" panose="020B0604020202020204" pitchFamily="34" charset="0"/>
              </a:rPr>
              <a:t>Editing</a:t>
            </a:r>
          </a:p>
          <a:p>
            <a:pPr algn="just">
              <a:lnSpc>
                <a:spcPct val="150000"/>
              </a:lnSpc>
            </a:pPr>
            <a:r>
              <a:rPr lang="en-US" sz="2400" dirty="0" err="1">
                <a:solidFill>
                  <a:prstClr val="black"/>
                </a:solidFill>
                <a:latin typeface="Arial" panose="020B0604020202020204" pitchFamily="34" charset="0"/>
                <a:cs typeface="Arial" panose="020B0604020202020204" pitchFamily="34" charset="0"/>
              </a:rPr>
              <a:t>Polyadenylation</a:t>
            </a:r>
            <a:endParaRPr lang="en-US" sz="2400" dirty="0">
              <a:solidFill>
                <a:prstClr val="black"/>
              </a:solidFill>
              <a:latin typeface="Arial" panose="020B0604020202020204" pitchFamily="34" charset="0"/>
              <a:cs typeface="Arial" panose="020B0604020202020204" pitchFamily="34" charset="0"/>
            </a:endParaRPr>
          </a:p>
          <a:p>
            <a:pPr algn="just">
              <a:lnSpc>
                <a:spcPct val="150000"/>
              </a:lnSpc>
            </a:pPr>
            <a:r>
              <a:rPr lang="en-US" sz="2400" dirty="0" err="1">
                <a:solidFill>
                  <a:prstClr val="black"/>
                </a:solidFill>
                <a:latin typeface="Arial" panose="020B0604020202020204" pitchFamily="34" charset="0"/>
                <a:cs typeface="Arial" panose="020B0604020202020204" pitchFamily="34" charset="0"/>
              </a:rPr>
              <a:t>Polyadenylation</a:t>
            </a:r>
            <a:r>
              <a:rPr lang="en-US" sz="2400" dirty="0">
                <a:solidFill>
                  <a:prstClr val="black"/>
                </a:solidFill>
                <a:latin typeface="Arial" panose="020B0604020202020204" pitchFamily="34" charset="0"/>
                <a:cs typeface="Arial" panose="020B0604020202020204" pitchFamily="34" charset="0"/>
              </a:rPr>
              <a:t> is the covalent linkage of a </a:t>
            </a:r>
            <a:r>
              <a:rPr lang="en-US" sz="2400" dirty="0" err="1">
                <a:solidFill>
                  <a:prstClr val="black"/>
                </a:solidFill>
                <a:latin typeface="Arial" panose="020B0604020202020204" pitchFamily="34" charset="0"/>
                <a:cs typeface="Arial" panose="020B0604020202020204" pitchFamily="34" charset="0"/>
              </a:rPr>
              <a:t>polyadenylyl</a:t>
            </a:r>
            <a:r>
              <a:rPr lang="en-US" sz="2400" dirty="0">
                <a:solidFill>
                  <a:prstClr val="black"/>
                </a:solidFill>
                <a:latin typeface="Arial" panose="020B0604020202020204" pitchFamily="34" charset="0"/>
                <a:cs typeface="Arial" panose="020B0604020202020204" pitchFamily="34" charset="0"/>
              </a:rPr>
              <a:t> moiety to a messenger RNA molecule. In eukaryotic organisms, with the exception of histones, all messenger RNA (mRNA) molecules are </a:t>
            </a:r>
            <a:r>
              <a:rPr lang="en-US" sz="2400" dirty="0" err="1">
                <a:solidFill>
                  <a:prstClr val="black"/>
                </a:solidFill>
                <a:latin typeface="Arial" panose="020B0604020202020204" pitchFamily="34" charset="0"/>
                <a:cs typeface="Arial" panose="020B0604020202020204" pitchFamily="34" charset="0"/>
              </a:rPr>
              <a:t>polyadenylated</a:t>
            </a:r>
            <a:r>
              <a:rPr lang="en-US" sz="2400" dirty="0">
                <a:solidFill>
                  <a:prstClr val="black"/>
                </a:solidFill>
                <a:latin typeface="Arial" panose="020B0604020202020204" pitchFamily="34" charset="0"/>
                <a:cs typeface="Arial" panose="020B0604020202020204" pitchFamily="34" charset="0"/>
              </a:rPr>
              <a:t> at the 3' end. The poly (A) tail and the protein bound to it aid in protecting mRNA from degradation by </a:t>
            </a:r>
            <a:r>
              <a:rPr lang="en-US" sz="2400" dirty="0" err="1">
                <a:solidFill>
                  <a:prstClr val="black"/>
                </a:solidFill>
                <a:latin typeface="Arial" panose="020B0604020202020204" pitchFamily="34" charset="0"/>
                <a:cs typeface="Arial" panose="020B0604020202020204" pitchFamily="34" charset="0"/>
              </a:rPr>
              <a:t>exonucleases</a:t>
            </a:r>
            <a:r>
              <a:rPr lang="en-US" sz="2400" dirty="0">
                <a:solidFill>
                  <a:prstClr val="black"/>
                </a:solidFill>
                <a:latin typeface="Arial" panose="020B0604020202020204" pitchFamily="34" charset="0"/>
                <a:cs typeface="Arial" panose="020B0604020202020204" pitchFamily="34" charset="0"/>
              </a:rPr>
              <a:t>. </a:t>
            </a:r>
            <a:r>
              <a:rPr lang="en-US" sz="2400" dirty="0" err="1">
                <a:solidFill>
                  <a:prstClr val="black"/>
                </a:solidFill>
                <a:latin typeface="Arial" panose="020B0604020202020204" pitchFamily="34" charset="0"/>
                <a:cs typeface="Arial" panose="020B0604020202020204" pitchFamily="34" charset="0"/>
              </a:rPr>
              <a:t>Polyadenylation</a:t>
            </a:r>
            <a:r>
              <a:rPr lang="en-US" sz="2400" dirty="0">
                <a:solidFill>
                  <a:prstClr val="black"/>
                </a:solidFill>
                <a:latin typeface="Arial" panose="020B0604020202020204" pitchFamily="34" charset="0"/>
                <a:cs typeface="Arial" panose="020B0604020202020204" pitchFamily="34" charset="0"/>
              </a:rPr>
              <a:t> is also important for transcription termination, export of the mRNA from the nucleus, and translation. mRNA can also be </a:t>
            </a:r>
            <a:r>
              <a:rPr lang="en-US" sz="2400" dirty="0" err="1">
                <a:solidFill>
                  <a:prstClr val="black"/>
                </a:solidFill>
                <a:latin typeface="Arial" panose="020B0604020202020204" pitchFamily="34" charset="0"/>
                <a:cs typeface="Arial" panose="020B0604020202020204" pitchFamily="34" charset="0"/>
              </a:rPr>
              <a:t>polyadenylated</a:t>
            </a:r>
            <a:r>
              <a:rPr lang="en-US" sz="2400" dirty="0">
                <a:solidFill>
                  <a:prstClr val="black"/>
                </a:solidFill>
                <a:latin typeface="Arial" panose="020B0604020202020204" pitchFamily="34" charset="0"/>
                <a:cs typeface="Arial" panose="020B0604020202020204" pitchFamily="34" charset="0"/>
              </a:rPr>
              <a:t> in prokaryotic organisms, where poly(A) tails act to facilitate, rather than impede, </a:t>
            </a:r>
            <a:r>
              <a:rPr lang="en-US" sz="2400" dirty="0" err="1">
                <a:solidFill>
                  <a:prstClr val="black"/>
                </a:solidFill>
                <a:latin typeface="Arial" panose="020B0604020202020204" pitchFamily="34" charset="0"/>
                <a:cs typeface="Arial" panose="020B0604020202020204" pitchFamily="34" charset="0"/>
              </a:rPr>
              <a:t>exonucleolytic</a:t>
            </a:r>
            <a:r>
              <a:rPr lang="en-US" sz="2400" dirty="0">
                <a:solidFill>
                  <a:prstClr val="black"/>
                </a:solidFill>
                <a:latin typeface="Arial" panose="020B0604020202020204" pitchFamily="34" charset="0"/>
                <a:cs typeface="Arial" panose="020B0604020202020204" pitchFamily="34" charset="0"/>
              </a:rPr>
              <a:t> degradation.</a:t>
            </a:r>
          </a:p>
        </p:txBody>
      </p:sp>
    </p:spTree>
    <p:extLst>
      <p:ext uri="{BB962C8B-B14F-4D97-AF65-F5344CB8AC3E}">
        <p14:creationId xmlns:p14="http://schemas.microsoft.com/office/powerpoint/2010/main" xmlns="" val="9731845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2233" y="140777"/>
            <a:ext cx="11754464" cy="7225824"/>
          </a:xfrm>
          <a:prstGeom prst="rect">
            <a:avLst/>
          </a:prstGeom>
        </p:spPr>
        <p:txBody>
          <a:bodyPr wrap="square">
            <a:spAutoFit/>
          </a:bodyPr>
          <a:lstStyle/>
          <a:p>
            <a:pPr algn="just">
              <a:lnSpc>
                <a:spcPct val="150000"/>
              </a:lnSpc>
            </a:pPr>
            <a:r>
              <a:rPr lang="en-US" sz="2400" dirty="0" err="1">
                <a:solidFill>
                  <a:prstClr val="black"/>
                </a:solidFill>
                <a:latin typeface="Arial" panose="020B0604020202020204" pitchFamily="34" charset="0"/>
                <a:cs typeface="Arial" panose="020B0604020202020204" pitchFamily="34" charset="0"/>
              </a:rPr>
              <a:t>Polyadenylation</a:t>
            </a:r>
            <a:r>
              <a:rPr lang="en-US" sz="2400" dirty="0">
                <a:solidFill>
                  <a:prstClr val="black"/>
                </a:solidFill>
                <a:latin typeface="Arial" panose="020B0604020202020204" pitchFamily="34" charset="0"/>
                <a:cs typeface="Arial" panose="020B0604020202020204" pitchFamily="34" charset="0"/>
              </a:rPr>
              <a:t> occurs during and immediately after transcription of DNA into RNA. After transcription has been terminated, the mRNA chain is cleaved through the action of an endonuclease complex associated with RNA polymerase. After the mRNA has been cleaved, around 250 adenosine residues are added to the free 3' end at the cleavage site. This reaction is catalyzed by </a:t>
            </a:r>
            <a:r>
              <a:rPr lang="en-US" sz="2400" dirty="0" err="1">
                <a:solidFill>
                  <a:prstClr val="black"/>
                </a:solidFill>
                <a:latin typeface="Arial" panose="020B0604020202020204" pitchFamily="34" charset="0"/>
                <a:cs typeface="Arial" panose="020B0604020202020204" pitchFamily="34" charset="0"/>
              </a:rPr>
              <a:t>polyadenylate</a:t>
            </a:r>
            <a:r>
              <a:rPr lang="en-US" sz="2400" dirty="0">
                <a:solidFill>
                  <a:prstClr val="black"/>
                </a:solidFill>
                <a:latin typeface="Arial" panose="020B0604020202020204" pitchFamily="34" charset="0"/>
                <a:cs typeface="Arial" panose="020B0604020202020204" pitchFamily="34" charset="0"/>
              </a:rPr>
              <a:t> polymerase. Just as in alternative splicing, there can be more than one </a:t>
            </a:r>
            <a:r>
              <a:rPr lang="en-US" sz="2400" dirty="0" err="1">
                <a:solidFill>
                  <a:prstClr val="black"/>
                </a:solidFill>
                <a:latin typeface="Arial" panose="020B0604020202020204" pitchFamily="34" charset="0"/>
                <a:cs typeface="Arial" panose="020B0604020202020204" pitchFamily="34" charset="0"/>
              </a:rPr>
              <a:t>polyadenylation</a:t>
            </a:r>
            <a:r>
              <a:rPr lang="en-US" sz="2400" dirty="0">
                <a:solidFill>
                  <a:prstClr val="black"/>
                </a:solidFill>
                <a:latin typeface="Arial" panose="020B0604020202020204" pitchFamily="34" charset="0"/>
                <a:cs typeface="Arial" panose="020B0604020202020204" pitchFamily="34" charset="0"/>
              </a:rPr>
              <a:t> variant of an mRNA.</a:t>
            </a:r>
          </a:p>
          <a:p>
            <a:pPr algn="just">
              <a:lnSpc>
                <a:spcPct val="150000"/>
              </a:lnSpc>
            </a:pPr>
            <a:r>
              <a:rPr lang="en-US" sz="2400" dirty="0" err="1">
                <a:solidFill>
                  <a:prstClr val="black"/>
                </a:solidFill>
                <a:latin typeface="Arial" panose="020B0604020202020204" pitchFamily="34" charset="0"/>
                <a:cs typeface="Arial" panose="020B0604020202020204" pitchFamily="34" charset="0"/>
              </a:rPr>
              <a:t>Polyadenylation</a:t>
            </a:r>
            <a:r>
              <a:rPr lang="en-US" sz="2400" dirty="0">
                <a:solidFill>
                  <a:prstClr val="black"/>
                </a:solidFill>
                <a:latin typeface="Arial" panose="020B0604020202020204" pitchFamily="34" charset="0"/>
                <a:cs typeface="Arial" panose="020B0604020202020204" pitchFamily="34" charset="0"/>
              </a:rPr>
              <a:t> site mutations also occur. The primary RNA transcript of a gene is cleaved at the poly-A addition site, and 100-200 A’s are added to the 3’ end of the RNA. If this site is altered, an abnormally long and unstable mRNA results. Several beta globin mutations alter this site: one example is AATAAA -&gt; AACAAA. Moderate anemia was result.</a:t>
            </a:r>
          </a:p>
          <a:p>
            <a:pPr algn="just">
              <a:lnSpc>
                <a:spcPct val="150000"/>
              </a:lnSpc>
            </a:pPr>
            <a:endParaRPr lang="en-US" sz="24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851794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9A1CA1D-6F6E-4FAF-B825-BF0EA2EC308B}"/>
              </a:ext>
            </a:extLst>
          </p:cNvPr>
          <p:cNvPicPr>
            <a:picLocks noChangeAspect="1"/>
          </p:cNvPicPr>
          <p:nvPr/>
        </p:nvPicPr>
        <p:blipFill>
          <a:blip r:embed="rId2"/>
          <a:stretch>
            <a:fillRect/>
          </a:stretch>
        </p:blipFill>
        <p:spPr>
          <a:xfrm>
            <a:off x="1194619" y="-292419"/>
            <a:ext cx="9417625" cy="7150419"/>
          </a:xfrm>
          <a:prstGeom prst="rect">
            <a:avLst/>
          </a:prstGeom>
        </p:spPr>
      </p:pic>
    </p:spTree>
    <p:extLst>
      <p:ext uri="{BB962C8B-B14F-4D97-AF65-F5344CB8AC3E}">
        <p14:creationId xmlns:p14="http://schemas.microsoft.com/office/powerpoint/2010/main" xmlns="" val="17741444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781425" y="0"/>
            <a:ext cx="4629150" cy="1143000"/>
          </a:xfrm>
        </p:spPr>
        <p:txBody>
          <a:bodyPr/>
          <a:lstStyle/>
          <a:p>
            <a:r>
              <a:rPr lang="en-US" sz="2700" b="1" dirty="0">
                <a:solidFill>
                  <a:srgbClr val="7030A0"/>
                </a:solidFill>
                <a:latin typeface="Times New Roman" pitchFamily="18" charset="0"/>
                <a:cs typeface="Times New Roman" pitchFamily="18" charset="0"/>
              </a:rPr>
              <a:t>RNA polymerase III</a:t>
            </a:r>
            <a:br>
              <a:rPr lang="en-US" sz="2700" b="1" dirty="0">
                <a:solidFill>
                  <a:srgbClr val="7030A0"/>
                </a:solidFill>
                <a:latin typeface="Times New Roman" pitchFamily="18" charset="0"/>
                <a:cs typeface="Times New Roman" pitchFamily="18" charset="0"/>
              </a:rPr>
            </a:br>
            <a:endParaRPr lang="en-US" sz="2700" dirty="0"/>
          </a:p>
        </p:txBody>
      </p:sp>
      <p:sp>
        <p:nvSpPr>
          <p:cNvPr id="5" name="Rectangle 4"/>
          <p:cNvSpPr/>
          <p:nvPr/>
        </p:nvSpPr>
        <p:spPr>
          <a:xfrm>
            <a:off x="221227" y="685801"/>
            <a:ext cx="11636476" cy="6117829"/>
          </a:xfrm>
          <a:prstGeom prst="rect">
            <a:avLst/>
          </a:prstGeom>
        </p:spPr>
        <p:txBody>
          <a:bodyPr wrap="square">
            <a:spAutoFit/>
          </a:bodyPr>
          <a:lstStyle/>
          <a:p>
            <a:pPr algn="just">
              <a:lnSpc>
                <a:spcPct val="150000"/>
              </a:lnSpc>
            </a:pPr>
            <a:r>
              <a:rPr lang="en-US" sz="2400" b="1" dirty="0">
                <a:solidFill>
                  <a:srgbClr val="7030A0"/>
                </a:solidFill>
                <a:latin typeface="Arial" panose="020B0604020202020204" pitchFamily="34" charset="0"/>
                <a:cs typeface="Arial" panose="020B0604020202020204" pitchFamily="34" charset="0"/>
              </a:rPr>
              <a:t>RNA polymerase III </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RNA polymerase III (Pol III) transcribes small </a:t>
            </a:r>
            <a:r>
              <a:rPr lang="en-US" sz="2400" dirty="0">
                <a:solidFill>
                  <a:srgbClr val="FF0000"/>
                </a:solidFill>
                <a:latin typeface="Arial" panose="020B0604020202020204" pitchFamily="34" charset="0"/>
                <a:cs typeface="Arial" panose="020B0604020202020204" pitchFamily="34" charset="0"/>
              </a:rPr>
              <a:t>non-coding RNAs</a:t>
            </a:r>
            <a:r>
              <a:rPr lang="en-US" sz="2400" dirty="0">
                <a:solidFill>
                  <a:prstClr val="black"/>
                </a:solidFill>
                <a:latin typeface="Arial" panose="020B0604020202020204" pitchFamily="34" charset="0"/>
                <a:cs typeface="Arial" panose="020B0604020202020204" pitchFamily="34" charset="0"/>
              </a:rPr>
              <a:t>, including </a:t>
            </a:r>
            <a:r>
              <a:rPr lang="en-US" sz="2400" dirty="0" err="1">
                <a:solidFill>
                  <a:prstClr val="black"/>
                </a:solidFill>
                <a:latin typeface="Arial" panose="020B0604020202020204" pitchFamily="34" charset="0"/>
                <a:cs typeface="Arial" panose="020B0604020202020204" pitchFamily="34" charset="0"/>
              </a:rPr>
              <a:t>tRNAs</a:t>
            </a:r>
            <a:r>
              <a:rPr lang="en-US" sz="2400" dirty="0">
                <a:solidFill>
                  <a:prstClr val="black"/>
                </a:solidFill>
                <a:latin typeface="Arial" panose="020B0604020202020204" pitchFamily="34" charset="0"/>
                <a:cs typeface="Arial" panose="020B0604020202020204" pitchFamily="34" charset="0"/>
              </a:rPr>
              <a:t>, 5S </a:t>
            </a:r>
            <a:r>
              <a:rPr lang="en-US" sz="2400" dirty="0" err="1">
                <a:solidFill>
                  <a:prstClr val="black"/>
                </a:solidFill>
                <a:latin typeface="Arial" panose="020B0604020202020204" pitchFamily="34" charset="0"/>
                <a:cs typeface="Arial" panose="020B0604020202020204" pitchFamily="34" charset="0"/>
              </a:rPr>
              <a:t>rRNA</a:t>
            </a:r>
            <a:r>
              <a:rPr lang="en-US" sz="2400" dirty="0">
                <a:solidFill>
                  <a:prstClr val="black"/>
                </a:solidFill>
                <a:latin typeface="Arial" panose="020B0604020202020204" pitchFamily="34" charset="0"/>
                <a:cs typeface="Arial" panose="020B0604020202020204" pitchFamily="34" charset="0"/>
              </a:rPr>
              <a:t>, U6 </a:t>
            </a:r>
            <a:r>
              <a:rPr lang="en-US" sz="2400" dirty="0" err="1">
                <a:solidFill>
                  <a:prstClr val="black"/>
                </a:solidFill>
                <a:latin typeface="Arial" panose="020B0604020202020204" pitchFamily="34" charset="0"/>
                <a:cs typeface="Arial" panose="020B0604020202020204" pitchFamily="34" charset="0"/>
              </a:rPr>
              <a:t>snRNA</a:t>
            </a:r>
            <a:r>
              <a:rPr lang="en-US" sz="2400" dirty="0">
                <a:solidFill>
                  <a:prstClr val="black"/>
                </a:solidFill>
                <a:latin typeface="Arial" panose="020B0604020202020204" pitchFamily="34" charset="0"/>
                <a:cs typeface="Arial" panose="020B0604020202020204" pitchFamily="34" charset="0"/>
              </a:rPr>
              <a:t>, SRP RNA, and other stable short RNAs such as </a:t>
            </a:r>
            <a:r>
              <a:rPr lang="en-US" sz="2400" dirty="0" err="1">
                <a:solidFill>
                  <a:prstClr val="black"/>
                </a:solidFill>
                <a:latin typeface="Arial" panose="020B0604020202020204" pitchFamily="34" charset="0"/>
                <a:cs typeface="Arial" panose="020B0604020202020204" pitchFamily="34" charset="0"/>
              </a:rPr>
              <a:t>ribonuclease</a:t>
            </a:r>
            <a:r>
              <a:rPr lang="en-US" sz="2400" dirty="0">
                <a:solidFill>
                  <a:prstClr val="black"/>
                </a:solidFill>
                <a:latin typeface="Arial" panose="020B0604020202020204" pitchFamily="34" charset="0"/>
                <a:cs typeface="Arial" panose="020B0604020202020204" pitchFamily="34" charset="0"/>
              </a:rPr>
              <a:t> P RNA.</a:t>
            </a:r>
            <a:endParaRPr lang="en-US" sz="2400" dirty="0">
              <a:solidFill>
                <a:srgbClr val="FF0000"/>
              </a:solidFill>
              <a:latin typeface="Arial" panose="020B0604020202020204" pitchFamily="34" charset="0"/>
              <a:cs typeface="Arial" panose="020B0604020202020204" pitchFamily="34" charset="0"/>
            </a:endParaRPr>
          </a:p>
          <a:p>
            <a:pPr algn="just">
              <a:lnSpc>
                <a:spcPct val="150000"/>
              </a:lnSpc>
            </a:pPr>
            <a:r>
              <a:rPr lang="en-US" sz="2400" dirty="0">
                <a:solidFill>
                  <a:srgbClr val="FF0000"/>
                </a:solidFill>
                <a:latin typeface="Arial" panose="020B0604020202020204" pitchFamily="34" charset="0"/>
                <a:cs typeface="Arial" panose="020B0604020202020204" pitchFamily="34" charset="0"/>
              </a:rPr>
              <a:t>Structure of eukaryotic RNA polymerase</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	RNA Polymerases I, II, and III contain 14, 12, and 17 subunits, respectively. </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	All three eukaryotic polymerases have </a:t>
            </a:r>
            <a:r>
              <a:rPr lang="en-US" sz="2400" dirty="0">
                <a:solidFill>
                  <a:srgbClr val="FF0000"/>
                </a:solidFill>
                <a:latin typeface="Arial" panose="020B0604020202020204" pitchFamily="34" charset="0"/>
                <a:cs typeface="Arial" panose="020B0604020202020204" pitchFamily="34" charset="0"/>
              </a:rPr>
              <a:t>five core subunits </a:t>
            </a:r>
            <a:r>
              <a:rPr lang="en-US" sz="2400" dirty="0">
                <a:solidFill>
                  <a:prstClr val="black"/>
                </a:solidFill>
                <a:latin typeface="Arial" panose="020B0604020202020204" pitchFamily="34" charset="0"/>
                <a:cs typeface="Arial" panose="020B0604020202020204" pitchFamily="34" charset="0"/>
              </a:rPr>
              <a:t>that exhibit homology with the </a:t>
            </a:r>
            <a:r>
              <a:rPr lang="el-GR" sz="2400" dirty="0">
                <a:solidFill>
                  <a:prstClr val="black"/>
                </a:solidFill>
                <a:latin typeface="Arial" panose="020B0604020202020204" pitchFamily="34" charset="0"/>
                <a:cs typeface="Arial" panose="020B0604020202020204" pitchFamily="34" charset="0"/>
              </a:rPr>
              <a:t>β, β’, α</a:t>
            </a:r>
            <a:r>
              <a:rPr lang="en-US" sz="2400" dirty="0">
                <a:solidFill>
                  <a:prstClr val="black"/>
                </a:solidFill>
                <a:latin typeface="Arial" panose="020B0604020202020204" pitchFamily="34" charset="0"/>
                <a:cs typeface="Arial" panose="020B0604020202020204" pitchFamily="34" charset="0"/>
              </a:rPr>
              <a:t>I, </a:t>
            </a:r>
            <a:r>
              <a:rPr lang="el-GR" sz="2400" dirty="0">
                <a:solidFill>
                  <a:prstClr val="black"/>
                </a:solidFill>
                <a:latin typeface="Arial" panose="020B0604020202020204" pitchFamily="34" charset="0"/>
                <a:cs typeface="Arial" panose="020B0604020202020204" pitchFamily="34" charset="0"/>
              </a:rPr>
              <a:t>α</a:t>
            </a:r>
            <a:r>
              <a:rPr lang="en-US" sz="2400" dirty="0">
                <a:solidFill>
                  <a:prstClr val="black"/>
                </a:solidFill>
                <a:latin typeface="Arial" panose="020B0604020202020204" pitchFamily="34" charset="0"/>
                <a:cs typeface="Arial" panose="020B0604020202020204" pitchFamily="34" charset="0"/>
              </a:rPr>
              <a:t>II, and </a:t>
            </a:r>
            <a:r>
              <a:rPr lang="el-GR" sz="2400" dirty="0">
                <a:solidFill>
                  <a:prstClr val="black"/>
                </a:solidFill>
                <a:latin typeface="Arial" panose="020B0604020202020204" pitchFamily="34" charset="0"/>
                <a:cs typeface="Arial" panose="020B0604020202020204" pitchFamily="34" charset="0"/>
              </a:rPr>
              <a:t>ω </a:t>
            </a:r>
            <a:r>
              <a:rPr lang="en-US" sz="2400" dirty="0">
                <a:solidFill>
                  <a:prstClr val="black"/>
                </a:solidFill>
                <a:latin typeface="Arial" panose="020B0604020202020204" pitchFamily="34" charset="0"/>
                <a:cs typeface="Arial" panose="020B0604020202020204" pitchFamily="34" charset="0"/>
              </a:rPr>
              <a:t>subunits of E. coli RNA polymerase. </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	An identical </a:t>
            </a:r>
            <a:r>
              <a:rPr lang="el-GR" sz="2400" dirty="0">
                <a:solidFill>
                  <a:srgbClr val="92D050"/>
                </a:solidFill>
                <a:latin typeface="Arial" panose="020B0604020202020204" pitchFamily="34" charset="0"/>
                <a:cs typeface="Arial" panose="020B0604020202020204" pitchFamily="34" charset="0"/>
              </a:rPr>
              <a:t>ω-</a:t>
            </a:r>
            <a:r>
              <a:rPr lang="en-US" sz="2400" dirty="0">
                <a:solidFill>
                  <a:srgbClr val="92D050"/>
                </a:solidFill>
                <a:latin typeface="Arial" panose="020B0604020202020204" pitchFamily="34" charset="0"/>
                <a:cs typeface="Arial" panose="020B0604020202020204" pitchFamily="34" charset="0"/>
              </a:rPr>
              <a:t>like</a:t>
            </a:r>
            <a:r>
              <a:rPr lang="en-US" sz="2400" dirty="0">
                <a:solidFill>
                  <a:prstClr val="black"/>
                </a:solidFill>
                <a:latin typeface="Arial" panose="020B0604020202020204" pitchFamily="34" charset="0"/>
                <a:cs typeface="Arial" panose="020B0604020202020204" pitchFamily="34" charset="0"/>
              </a:rPr>
              <a:t> subunit (RBP6) is used by </a:t>
            </a:r>
            <a:r>
              <a:rPr lang="en-US" sz="2400" dirty="0">
                <a:solidFill>
                  <a:srgbClr val="92D050"/>
                </a:solidFill>
                <a:latin typeface="Arial" panose="020B0604020202020204" pitchFamily="34" charset="0"/>
                <a:cs typeface="Arial" panose="020B0604020202020204" pitchFamily="34" charset="0"/>
              </a:rPr>
              <a:t>all three </a:t>
            </a:r>
            <a:r>
              <a:rPr lang="en-US" sz="2400" dirty="0">
                <a:solidFill>
                  <a:prstClr val="black"/>
                </a:solidFill>
                <a:latin typeface="Arial" panose="020B0604020202020204" pitchFamily="34" charset="0"/>
                <a:cs typeface="Arial" panose="020B0604020202020204" pitchFamily="34" charset="0"/>
              </a:rPr>
              <a:t>eukaryotic polymerases, while the </a:t>
            </a:r>
            <a:r>
              <a:rPr lang="en-US" sz="2400" dirty="0">
                <a:solidFill>
                  <a:srgbClr val="00B0F0"/>
                </a:solidFill>
                <a:latin typeface="Arial" panose="020B0604020202020204" pitchFamily="34" charset="0"/>
                <a:cs typeface="Arial" panose="020B0604020202020204" pitchFamily="34" charset="0"/>
              </a:rPr>
              <a:t>same </a:t>
            </a:r>
            <a:r>
              <a:rPr lang="el-GR" sz="2400" dirty="0">
                <a:solidFill>
                  <a:srgbClr val="00B0F0"/>
                </a:solidFill>
                <a:latin typeface="Arial" panose="020B0604020202020204" pitchFamily="34" charset="0"/>
                <a:cs typeface="Arial" panose="020B0604020202020204" pitchFamily="34" charset="0"/>
              </a:rPr>
              <a:t>α-</a:t>
            </a:r>
            <a:r>
              <a:rPr lang="en-US" sz="2400" dirty="0">
                <a:solidFill>
                  <a:srgbClr val="00B0F0"/>
                </a:solidFill>
                <a:latin typeface="Arial" panose="020B0604020202020204" pitchFamily="34" charset="0"/>
                <a:cs typeface="Arial" panose="020B0604020202020204" pitchFamily="34" charset="0"/>
              </a:rPr>
              <a:t>like </a:t>
            </a:r>
            <a:r>
              <a:rPr lang="en-US" sz="2400" dirty="0">
                <a:solidFill>
                  <a:prstClr val="black"/>
                </a:solidFill>
                <a:latin typeface="Arial" panose="020B0604020202020204" pitchFamily="34" charset="0"/>
                <a:cs typeface="Arial" panose="020B0604020202020204" pitchFamily="34" charset="0"/>
              </a:rPr>
              <a:t>subunits are used by </a:t>
            </a:r>
            <a:r>
              <a:rPr lang="en-US" sz="2400" dirty="0">
                <a:solidFill>
                  <a:srgbClr val="00B0F0"/>
                </a:solidFill>
                <a:latin typeface="Arial" panose="020B0604020202020204" pitchFamily="34" charset="0"/>
                <a:cs typeface="Arial" panose="020B0604020202020204" pitchFamily="34" charset="0"/>
              </a:rPr>
              <a:t>Pol I and III. </a:t>
            </a:r>
          </a:p>
          <a:p>
            <a:pPr algn="just">
              <a:lnSpc>
                <a:spcPct val="150000"/>
              </a:lnSpc>
            </a:pPr>
            <a:endParaRPr lang="en-US" sz="24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0303017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2233" y="278138"/>
            <a:ext cx="11680722" cy="3901837"/>
          </a:xfrm>
          <a:prstGeom prst="rect">
            <a:avLst/>
          </a:prstGeom>
        </p:spPr>
        <p:txBody>
          <a:bodyPr wrap="square">
            <a:spAutoFit/>
          </a:bodyPr>
          <a:lstStyle/>
          <a:p>
            <a:pPr algn="just">
              <a:lnSpc>
                <a:spcPct val="150000"/>
              </a:lnSpc>
            </a:pPr>
            <a:r>
              <a:rPr lang="en-US" sz="2400" dirty="0">
                <a:solidFill>
                  <a:prstClr val="black"/>
                </a:solidFill>
                <a:latin typeface="Arial" panose="020B0604020202020204" pitchFamily="34" charset="0"/>
                <a:cs typeface="Arial" panose="020B0604020202020204" pitchFamily="34" charset="0"/>
              </a:rPr>
              <a:t>The three eukaryotic polymerases </a:t>
            </a:r>
            <a:r>
              <a:rPr lang="en-US" sz="2400" dirty="0">
                <a:solidFill>
                  <a:srgbClr val="00B0F0"/>
                </a:solidFill>
                <a:latin typeface="Arial" panose="020B0604020202020204" pitchFamily="34" charset="0"/>
                <a:cs typeface="Arial" panose="020B0604020202020204" pitchFamily="34" charset="0"/>
              </a:rPr>
              <a:t>share four </a:t>
            </a:r>
            <a:r>
              <a:rPr lang="en-US" sz="2400" dirty="0">
                <a:solidFill>
                  <a:prstClr val="black"/>
                </a:solidFill>
                <a:latin typeface="Arial" panose="020B0604020202020204" pitchFamily="34" charset="0"/>
                <a:cs typeface="Arial" panose="020B0604020202020204" pitchFamily="34" charset="0"/>
              </a:rPr>
              <a:t>other common subunits among themselves. The remaining subunits are unique to each RNA polymerase. The additional subunits found in Pol I and Pol III relative to Pol II, are homologous to Pol II transcription factors.</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	Crystal structures of RNA polymerases I and II provide an opportunity to understand the interactions among the subunits and the molecular mechanism of eukaryotic transcription in atomic detail.</a:t>
            </a:r>
          </a:p>
        </p:txBody>
      </p:sp>
      <p:pic>
        <p:nvPicPr>
          <p:cNvPr id="5" name="Picture 4" descr="0.gif"/>
          <p:cNvPicPr/>
          <p:nvPr/>
        </p:nvPicPr>
        <p:blipFill>
          <a:blip r:embed="rId2">
            <a:extLst>
              <a:ext uri="{28A0092B-C50C-407E-A947-70E740481C1C}">
                <a14:useLocalDpi xmlns:a14="http://schemas.microsoft.com/office/drawing/2010/main" xmlns="" val="0"/>
              </a:ext>
            </a:extLst>
          </a:blip>
          <a:stretch>
            <a:fillRect/>
          </a:stretch>
        </p:blipFill>
        <p:spPr>
          <a:xfrm>
            <a:off x="2993923" y="4571999"/>
            <a:ext cx="5987845" cy="2182761"/>
          </a:xfrm>
          <a:prstGeom prst="rect">
            <a:avLst/>
          </a:prstGeom>
        </p:spPr>
      </p:pic>
    </p:spTree>
    <p:extLst>
      <p:ext uri="{BB962C8B-B14F-4D97-AF65-F5344CB8AC3E}">
        <p14:creationId xmlns:p14="http://schemas.microsoft.com/office/powerpoint/2010/main" xmlns="" val="449002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285750"/>
            <a:ext cx="11842954" cy="6117829"/>
          </a:xfrm>
          <a:prstGeom prst="rect">
            <a:avLst/>
          </a:prstGeom>
        </p:spPr>
        <p:txBody>
          <a:bodyPr wrap="square">
            <a:spAutoFit/>
          </a:bodyPr>
          <a:lstStyle/>
          <a:p>
            <a:pPr algn="just">
              <a:lnSpc>
                <a:spcPct val="150000"/>
              </a:lnSpc>
            </a:pPr>
            <a:r>
              <a:rPr lang="en-US" sz="2400" b="1" dirty="0">
                <a:solidFill>
                  <a:srgbClr val="7030A0"/>
                </a:solidFill>
                <a:latin typeface="Arial" panose="020B0604020202020204" pitchFamily="34" charset="0"/>
                <a:cs typeface="Arial" panose="020B0604020202020204" pitchFamily="34" charset="0"/>
              </a:rPr>
              <a:t>Promoter for RNA polymerase – III</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	RNA pol-III transcribes small molecular weight RNAs such as </a:t>
            </a:r>
            <a:r>
              <a:rPr lang="en-US" sz="2400" dirty="0" err="1">
                <a:solidFill>
                  <a:prstClr val="black"/>
                </a:solidFill>
                <a:latin typeface="Arial" panose="020B0604020202020204" pitchFamily="34" charset="0"/>
                <a:cs typeface="Arial" panose="020B0604020202020204" pitchFamily="34" charset="0"/>
              </a:rPr>
              <a:t>tRNAs</a:t>
            </a:r>
            <a:r>
              <a:rPr lang="en-US" sz="2400" dirty="0">
                <a:solidFill>
                  <a:prstClr val="black"/>
                </a:solidFill>
                <a:latin typeface="Arial" panose="020B0604020202020204" pitchFamily="34" charset="0"/>
                <a:cs typeface="Arial" panose="020B0604020202020204" pitchFamily="34" charset="0"/>
              </a:rPr>
              <a:t>, 5sRNAs, 7sKRNAs, 7sLRNAs, U6sn RNAs, some </a:t>
            </a:r>
            <a:r>
              <a:rPr lang="en-US" sz="2400" dirty="0" err="1">
                <a:solidFill>
                  <a:prstClr val="black"/>
                </a:solidFill>
                <a:latin typeface="Arial" panose="020B0604020202020204" pitchFamily="34" charset="0"/>
                <a:cs typeface="Arial" panose="020B0604020202020204" pitchFamily="34" charset="0"/>
              </a:rPr>
              <a:t>ncRNAs</a:t>
            </a:r>
            <a:r>
              <a:rPr lang="en-US" sz="2400" dirty="0">
                <a:solidFill>
                  <a:prstClr val="black"/>
                </a:solidFill>
                <a:latin typeface="Arial" panose="020B0604020202020204" pitchFamily="34" charset="0"/>
                <a:cs typeface="Arial" panose="020B0604020202020204" pitchFamily="34" charset="0"/>
              </a:rPr>
              <a:t> and it also transcribes some ADV, EBV and many eukaryotic viral genes.</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	The 5s </a:t>
            </a:r>
            <a:r>
              <a:rPr lang="en-US" sz="2400" dirty="0" err="1">
                <a:solidFill>
                  <a:prstClr val="black"/>
                </a:solidFill>
                <a:latin typeface="Arial" panose="020B0604020202020204" pitchFamily="34" charset="0"/>
                <a:cs typeface="Arial" panose="020B0604020202020204" pitchFamily="34" charset="0"/>
              </a:rPr>
              <a:t>rRNA</a:t>
            </a:r>
            <a:r>
              <a:rPr lang="en-US" sz="2400" dirty="0">
                <a:solidFill>
                  <a:prstClr val="black"/>
                </a:solidFill>
                <a:latin typeface="Arial" panose="020B0604020202020204" pitchFamily="34" charset="0"/>
                <a:cs typeface="Arial" panose="020B0604020202020204" pitchFamily="34" charset="0"/>
              </a:rPr>
              <a:t> and </a:t>
            </a:r>
            <a:r>
              <a:rPr lang="en-US" sz="2400" dirty="0" err="1">
                <a:solidFill>
                  <a:prstClr val="black"/>
                </a:solidFill>
                <a:latin typeface="Arial" panose="020B0604020202020204" pitchFamily="34" charset="0"/>
                <a:cs typeface="Arial" panose="020B0604020202020204" pitchFamily="34" charset="0"/>
              </a:rPr>
              <a:t>tRNA</a:t>
            </a:r>
            <a:r>
              <a:rPr lang="en-US" sz="2400" dirty="0">
                <a:solidFill>
                  <a:prstClr val="black"/>
                </a:solidFill>
                <a:latin typeface="Arial" panose="020B0604020202020204" pitchFamily="34" charset="0"/>
                <a:cs typeface="Arial" panose="020B0604020202020204" pitchFamily="34" charset="0"/>
              </a:rPr>
              <a:t> genes have promoters within the coding region of the gene.</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	The promoter regions for 7S and U6sn RNAs, more or less, look like RNA pol-II promoters, with little differences. </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	Though the size of the genes is small ranging from 160 to 400 </a:t>
            </a:r>
            <a:r>
              <a:rPr lang="en-US" sz="2400" dirty="0" err="1">
                <a:solidFill>
                  <a:prstClr val="black"/>
                </a:solidFill>
                <a:latin typeface="Arial" panose="020B0604020202020204" pitchFamily="34" charset="0"/>
                <a:cs typeface="Arial" panose="020B0604020202020204" pitchFamily="34" charset="0"/>
              </a:rPr>
              <a:t>bp</a:t>
            </a:r>
            <a:r>
              <a:rPr lang="en-US" sz="2400" dirty="0">
                <a:solidFill>
                  <a:prstClr val="black"/>
                </a:solidFill>
                <a:latin typeface="Arial" panose="020B0604020202020204" pitchFamily="34" charset="0"/>
                <a:cs typeface="Arial" panose="020B0604020202020204" pitchFamily="34" charset="0"/>
              </a:rPr>
              <a:t>, their promoters are well defined for transcriptional initiation from their respective Start sites in the promoters. </a:t>
            </a:r>
          </a:p>
        </p:txBody>
      </p:sp>
    </p:spTree>
    <p:extLst>
      <p:ext uri="{BB962C8B-B14F-4D97-AF65-F5344CB8AC3E}">
        <p14:creationId xmlns:p14="http://schemas.microsoft.com/office/powerpoint/2010/main" xmlns="" val="5889249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497" y="186174"/>
            <a:ext cx="11813458" cy="6671826"/>
          </a:xfrm>
          <a:prstGeom prst="rect">
            <a:avLst/>
          </a:prstGeom>
        </p:spPr>
        <p:txBody>
          <a:bodyPr wrap="square">
            <a:spAutoFit/>
          </a:bodyPr>
          <a:lstStyle/>
          <a:p>
            <a:pPr algn="just">
              <a:lnSpc>
                <a:spcPct val="150000"/>
              </a:lnSpc>
            </a:pPr>
            <a:r>
              <a:rPr lang="en-US" sz="2400" b="1" dirty="0">
                <a:solidFill>
                  <a:srgbClr val="7030A0"/>
                </a:solidFill>
                <a:latin typeface="Arial" panose="020B0604020202020204" pitchFamily="34" charset="0"/>
                <a:cs typeface="Arial" panose="020B0604020202020204" pitchFamily="34" charset="0"/>
              </a:rPr>
              <a:t>Initiation</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Initiation: the construction of the polymerase complex on the promoter. Pol III is unusual (compared to Pol II) requiring no control sequences upstream of the gene, instead normally relying on internal control sequences - sequences within the transcribed section of the gene (although upstream sequences are occasionally seen, e.g. U6 </a:t>
            </a:r>
            <a:r>
              <a:rPr lang="en-US" sz="2400" dirty="0" err="1">
                <a:solidFill>
                  <a:prstClr val="black"/>
                </a:solidFill>
                <a:latin typeface="Arial" panose="020B0604020202020204" pitchFamily="34" charset="0"/>
                <a:cs typeface="Arial" panose="020B0604020202020204" pitchFamily="34" charset="0"/>
              </a:rPr>
              <a:t>snRNA</a:t>
            </a:r>
            <a:r>
              <a:rPr lang="en-US" sz="2400" dirty="0">
                <a:solidFill>
                  <a:prstClr val="black"/>
                </a:solidFill>
                <a:latin typeface="Arial" panose="020B0604020202020204" pitchFamily="34" charset="0"/>
                <a:cs typeface="Arial" panose="020B0604020202020204" pitchFamily="34" charset="0"/>
              </a:rPr>
              <a:t> gene has an upstream TATA box as seen in Pol II Promoters).</a:t>
            </a:r>
          </a:p>
          <a:p>
            <a:pPr algn="just">
              <a:lnSpc>
                <a:spcPct val="150000"/>
              </a:lnSpc>
            </a:pPr>
            <a:r>
              <a:rPr lang="en-US" sz="2400" b="1" dirty="0">
                <a:solidFill>
                  <a:srgbClr val="7030A0"/>
                </a:solidFill>
                <a:latin typeface="Arial" panose="020B0604020202020204" pitchFamily="34" charset="0"/>
                <a:cs typeface="Arial" panose="020B0604020202020204" pitchFamily="34" charset="0"/>
              </a:rPr>
              <a:t>Class I</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 Typical stages in 5S </a:t>
            </a:r>
            <a:r>
              <a:rPr lang="en-US" sz="2400" dirty="0" err="1">
                <a:solidFill>
                  <a:prstClr val="black"/>
                </a:solidFill>
                <a:latin typeface="Arial" panose="020B0604020202020204" pitchFamily="34" charset="0"/>
                <a:cs typeface="Arial" panose="020B0604020202020204" pitchFamily="34" charset="0"/>
              </a:rPr>
              <a:t>rRNA</a:t>
            </a:r>
            <a:r>
              <a:rPr lang="en-US" sz="2400" dirty="0">
                <a:solidFill>
                  <a:prstClr val="black"/>
                </a:solidFill>
                <a:latin typeface="Arial" panose="020B0604020202020204" pitchFamily="34" charset="0"/>
                <a:cs typeface="Arial" panose="020B0604020202020204" pitchFamily="34" charset="0"/>
              </a:rPr>
              <a:t> (also termed class I) gene initiation:</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 TFIIIA (Transcription Factor for polymerase III A) binds to the intragenic (lying within the transcribed DNA sequence) 5S </a:t>
            </a:r>
            <a:r>
              <a:rPr lang="en-US" sz="2400" dirty="0" err="1">
                <a:solidFill>
                  <a:prstClr val="black"/>
                </a:solidFill>
                <a:latin typeface="Arial" panose="020B0604020202020204" pitchFamily="34" charset="0"/>
                <a:cs typeface="Arial" panose="020B0604020202020204" pitchFamily="34" charset="0"/>
              </a:rPr>
              <a:t>rRNA</a:t>
            </a:r>
            <a:r>
              <a:rPr lang="en-US" sz="2400" dirty="0">
                <a:solidFill>
                  <a:prstClr val="black"/>
                </a:solidFill>
                <a:latin typeface="Arial" panose="020B0604020202020204" pitchFamily="34" charset="0"/>
                <a:cs typeface="Arial" panose="020B0604020202020204" pitchFamily="34" charset="0"/>
              </a:rPr>
              <a:t> control sequence, the C Block (also termed box C).</a:t>
            </a:r>
          </a:p>
          <a:p>
            <a:pPr algn="just">
              <a:lnSpc>
                <a:spcPct val="150000"/>
              </a:lnSpc>
            </a:pPr>
            <a:endParaRPr lang="en-US" sz="24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9767093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1227" y="285750"/>
            <a:ext cx="11636476" cy="6117829"/>
          </a:xfrm>
          <a:prstGeom prst="rect">
            <a:avLst/>
          </a:prstGeom>
        </p:spPr>
        <p:txBody>
          <a:bodyPr wrap="square">
            <a:spAutoFit/>
          </a:bodyPr>
          <a:lstStyle/>
          <a:p>
            <a:pPr algn="just">
              <a:lnSpc>
                <a:spcPct val="150000"/>
              </a:lnSpc>
            </a:pPr>
            <a:r>
              <a:rPr lang="en-US" sz="2400" dirty="0">
                <a:solidFill>
                  <a:prstClr val="black"/>
                </a:solidFill>
                <a:latin typeface="Arial" panose="020B0604020202020204" pitchFamily="34" charset="0"/>
                <a:cs typeface="Arial" panose="020B0604020202020204" pitchFamily="34" charset="0"/>
              </a:rPr>
              <a:t> TFIIIA Serves as a platform that replaces the A and B Blocks for positioning TFIIIC in an orientation with respect to the start site of transcription that is equivalent to what is observed for </a:t>
            </a:r>
            <a:r>
              <a:rPr lang="en-US" sz="2400" dirty="0" err="1">
                <a:solidFill>
                  <a:prstClr val="black"/>
                </a:solidFill>
                <a:latin typeface="Arial" panose="020B0604020202020204" pitchFamily="34" charset="0"/>
                <a:cs typeface="Arial" panose="020B0604020202020204" pitchFamily="34" charset="0"/>
              </a:rPr>
              <a:t>tRNA</a:t>
            </a:r>
            <a:r>
              <a:rPr lang="en-US" sz="2400" dirty="0">
                <a:solidFill>
                  <a:prstClr val="black"/>
                </a:solidFill>
                <a:latin typeface="Arial" panose="020B0604020202020204" pitchFamily="34" charset="0"/>
                <a:cs typeface="Arial" panose="020B0604020202020204" pitchFamily="34" charset="0"/>
              </a:rPr>
              <a:t> genes.</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 Once TFIIIC is bound to the TFIIIA-DNA complex the assembly of TFIIIB proceeds as described for </a:t>
            </a:r>
            <a:r>
              <a:rPr lang="en-US" sz="2400" dirty="0" err="1">
                <a:solidFill>
                  <a:prstClr val="black"/>
                </a:solidFill>
                <a:latin typeface="Arial" panose="020B0604020202020204" pitchFamily="34" charset="0"/>
                <a:cs typeface="Arial" panose="020B0604020202020204" pitchFamily="34" charset="0"/>
              </a:rPr>
              <a:t>tRNA</a:t>
            </a:r>
            <a:r>
              <a:rPr lang="en-US" sz="2400" dirty="0">
                <a:solidFill>
                  <a:prstClr val="black"/>
                </a:solidFill>
                <a:latin typeface="Arial" panose="020B0604020202020204" pitchFamily="34" charset="0"/>
                <a:cs typeface="Arial" panose="020B0604020202020204" pitchFamily="34" charset="0"/>
              </a:rPr>
              <a:t> transcription.</a:t>
            </a:r>
          </a:p>
          <a:p>
            <a:pPr algn="just">
              <a:lnSpc>
                <a:spcPct val="150000"/>
              </a:lnSpc>
            </a:pPr>
            <a:r>
              <a:rPr lang="en-US" sz="2400" b="1" dirty="0">
                <a:solidFill>
                  <a:srgbClr val="7030A0"/>
                </a:solidFill>
                <a:latin typeface="Arial" panose="020B0604020202020204" pitchFamily="34" charset="0"/>
                <a:cs typeface="Arial" panose="020B0604020202020204" pitchFamily="34" charset="0"/>
              </a:rPr>
              <a:t>Class II</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 Typical stages in a </a:t>
            </a:r>
            <a:r>
              <a:rPr lang="en-US" sz="2400" dirty="0" err="1">
                <a:solidFill>
                  <a:prstClr val="black"/>
                </a:solidFill>
                <a:latin typeface="Arial" panose="020B0604020202020204" pitchFamily="34" charset="0"/>
                <a:cs typeface="Arial" panose="020B0604020202020204" pitchFamily="34" charset="0"/>
              </a:rPr>
              <a:t>tRNA</a:t>
            </a:r>
            <a:r>
              <a:rPr lang="en-US" sz="2400" dirty="0">
                <a:solidFill>
                  <a:prstClr val="black"/>
                </a:solidFill>
                <a:latin typeface="Arial" panose="020B0604020202020204" pitchFamily="34" charset="0"/>
                <a:cs typeface="Arial" panose="020B0604020202020204" pitchFamily="34" charset="0"/>
              </a:rPr>
              <a:t> (also termed class II) gene initiation:</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 TFIIIC (Transcription Factor for polymerase III C) binds to two intragenic (lying within the transcribed DNA sequence) control sequences, the A and B Blocks (also termed box A and box B).</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xmlns="" val="35417159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2232" y="155939"/>
            <a:ext cx="11710220" cy="6671826"/>
          </a:xfrm>
          <a:prstGeom prst="rect">
            <a:avLst/>
          </a:prstGeom>
        </p:spPr>
        <p:txBody>
          <a:bodyPr wrap="square">
            <a:spAutoFit/>
          </a:bodyPr>
          <a:lstStyle/>
          <a:p>
            <a:pPr algn="just">
              <a:lnSpc>
                <a:spcPct val="150000"/>
              </a:lnSpc>
            </a:pPr>
            <a:r>
              <a:rPr lang="en-US" sz="2400" dirty="0">
                <a:solidFill>
                  <a:prstClr val="black"/>
                </a:solidFill>
                <a:latin typeface="Arial" panose="020B0604020202020204" pitchFamily="34" charset="0"/>
                <a:cs typeface="Arial" panose="020B0604020202020204" pitchFamily="34" charset="0"/>
              </a:rPr>
              <a:t> TFIIIC acts as an </a:t>
            </a:r>
            <a:r>
              <a:rPr lang="en-US" sz="2400" dirty="0">
                <a:solidFill>
                  <a:srgbClr val="FF0000"/>
                </a:solidFill>
                <a:latin typeface="Arial" panose="020B0604020202020204" pitchFamily="34" charset="0"/>
                <a:cs typeface="Arial" panose="020B0604020202020204" pitchFamily="34" charset="0"/>
              </a:rPr>
              <a:t>assembly factor </a:t>
            </a:r>
            <a:r>
              <a:rPr lang="en-US" sz="2400" dirty="0">
                <a:solidFill>
                  <a:prstClr val="black"/>
                </a:solidFill>
                <a:latin typeface="Arial" panose="020B0604020202020204" pitchFamily="34" charset="0"/>
                <a:cs typeface="Arial" panose="020B0604020202020204" pitchFamily="34" charset="0"/>
              </a:rPr>
              <a:t>that positions TFIIIB to bind to DNA at a site centered approximately 26 base pairs upstream of the start site of transcription. </a:t>
            </a:r>
            <a:r>
              <a:rPr lang="en-US" sz="2400" dirty="0">
                <a:solidFill>
                  <a:srgbClr val="FF0000"/>
                </a:solidFill>
                <a:latin typeface="Arial" panose="020B0604020202020204" pitchFamily="34" charset="0"/>
                <a:cs typeface="Arial" panose="020B0604020202020204" pitchFamily="34" charset="0"/>
              </a:rPr>
              <a:t>TFIIIB (Transcription Factor for polymerase III B), consists of three subunits: </a:t>
            </a:r>
            <a:r>
              <a:rPr lang="en-US" sz="2400" dirty="0">
                <a:solidFill>
                  <a:prstClr val="black"/>
                </a:solidFill>
                <a:latin typeface="Arial" panose="020B0604020202020204" pitchFamily="34" charset="0"/>
                <a:cs typeface="Arial" panose="020B0604020202020204" pitchFamily="34" charset="0"/>
              </a:rPr>
              <a:t>TBP (TATA Binding Protein), the Pol II transcription factor TFIIB-related protein, Brf1 (or Brf2 for transcription of a subset of Pol III-transcribed genes in vertebrates) and Bdp1.</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 TFIIIB is the transcription factor that </a:t>
            </a:r>
            <a:r>
              <a:rPr lang="en-US" sz="2400" dirty="0">
                <a:solidFill>
                  <a:srgbClr val="FF0000"/>
                </a:solidFill>
                <a:latin typeface="Arial" panose="020B0604020202020204" pitchFamily="34" charset="0"/>
                <a:cs typeface="Arial" panose="020B0604020202020204" pitchFamily="34" charset="0"/>
              </a:rPr>
              <a:t>assembles Pol III </a:t>
            </a:r>
            <a:r>
              <a:rPr lang="en-US" sz="2400" dirty="0">
                <a:solidFill>
                  <a:prstClr val="black"/>
                </a:solidFill>
                <a:latin typeface="Arial" panose="020B0604020202020204" pitchFamily="34" charset="0"/>
                <a:cs typeface="Arial" panose="020B0604020202020204" pitchFamily="34" charset="0"/>
              </a:rPr>
              <a:t>at the start site of transcription. Once TFIIIB is bound to DNA, TFIIIC is no longer required. TFIIIB also plays an essential role in promoter opening.</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 TFIIIB remains bound to DNA following initiation of transcription by Pol III (unlike bacterial σ factors and most of the basal transcription factors for Pol II transcription). This leads to a high rate of transcriptional </a:t>
            </a:r>
            <a:r>
              <a:rPr lang="en-US" sz="2400" dirty="0" err="1">
                <a:solidFill>
                  <a:prstClr val="black"/>
                </a:solidFill>
                <a:latin typeface="Arial" panose="020B0604020202020204" pitchFamily="34" charset="0"/>
                <a:cs typeface="Arial" panose="020B0604020202020204" pitchFamily="34" charset="0"/>
              </a:rPr>
              <a:t>reinitiation</a:t>
            </a:r>
            <a:r>
              <a:rPr lang="en-US" sz="2400" dirty="0">
                <a:solidFill>
                  <a:prstClr val="black"/>
                </a:solidFill>
                <a:latin typeface="Arial" panose="020B0604020202020204" pitchFamily="34" charset="0"/>
                <a:cs typeface="Arial" panose="020B0604020202020204" pitchFamily="34" charset="0"/>
              </a:rPr>
              <a:t> of Pol III-transcribed genes.</a:t>
            </a:r>
          </a:p>
        </p:txBody>
      </p:sp>
    </p:spTree>
    <p:extLst>
      <p:ext uri="{BB962C8B-B14F-4D97-AF65-F5344CB8AC3E}">
        <p14:creationId xmlns:p14="http://schemas.microsoft.com/office/powerpoint/2010/main" xmlns="" val="34426119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01.gif"/>
          <p:cNvPicPr/>
          <p:nvPr/>
        </p:nvPicPr>
        <p:blipFill>
          <a:blip r:embed="rId3"/>
          <a:stretch>
            <a:fillRect/>
          </a:stretch>
        </p:blipFill>
        <p:spPr>
          <a:xfrm>
            <a:off x="4438650" y="-1167"/>
            <a:ext cx="3790950" cy="6608444"/>
          </a:xfrm>
          <a:prstGeom prst="rect">
            <a:avLst/>
          </a:prstGeom>
        </p:spPr>
      </p:pic>
    </p:spTree>
    <p:extLst>
      <p:ext uri="{BB962C8B-B14F-4D97-AF65-F5344CB8AC3E}">
        <p14:creationId xmlns:p14="http://schemas.microsoft.com/office/powerpoint/2010/main" xmlns="" val="41544335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9716" y="457200"/>
            <a:ext cx="11503742" cy="5565947"/>
          </a:xfrm>
          <a:prstGeom prst="rect">
            <a:avLst/>
          </a:prstGeom>
        </p:spPr>
        <p:txBody>
          <a:bodyPr wrap="square">
            <a:spAutoFit/>
          </a:bodyPr>
          <a:lstStyle/>
          <a:p>
            <a:pPr algn="just">
              <a:lnSpc>
                <a:spcPct val="150000"/>
              </a:lnSpc>
            </a:pPr>
            <a:r>
              <a:rPr lang="en-US" sz="2400" b="1" dirty="0">
                <a:solidFill>
                  <a:srgbClr val="7030A0"/>
                </a:solidFill>
                <a:latin typeface="Times New Roman" pitchFamily="18" charset="0"/>
                <a:cs typeface="Times New Roman" pitchFamily="18" charset="0"/>
              </a:rPr>
              <a:t>Class III</a:t>
            </a:r>
          </a:p>
          <a:p>
            <a:pPr algn="just">
              <a:lnSpc>
                <a:spcPct val="150000"/>
              </a:lnSpc>
            </a:pPr>
            <a:r>
              <a:rPr lang="en-US" sz="2400" dirty="0">
                <a:solidFill>
                  <a:prstClr val="black"/>
                </a:solidFill>
                <a:latin typeface="Times New Roman" pitchFamily="18" charset="0"/>
                <a:cs typeface="Times New Roman" pitchFamily="18" charset="0"/>
              </a:rPr>
              <a:t> Typical stages in a U6 </a:t>
            </a:r>
            <a:r>
              <a:rPr lang="en-US" sz="2400" dirty="0" err="1">
                <a:solidFill>
                  <a:prstClr val="black"/>
                </a:solidFill>
                <a:latin typeface="Times New Roman" pitchFamily="18" charset="0"/>
                <a:cs typeface="Times New Roman" pitchFamily="18" charset="0"/>
              </a:rPr>
              <a:t>snRNA</a:t>
            </a:r>
            <a:r>
              <a:rPr lang="en-US" sz="2400" dirty="0">
                <a:solidFill>
                  <a:prstClr val="black"/>
                </a:solidFill>
                <a:latin typeface="Times New Roman" pitchFamily="18" charset="0"/>
                <a:cs typeface="Times New Roman" pitchFamily="18" charset="0"/>
              </a:rPr>
              <a:t> (also termed class III) gene initiation (documented in vertebrates only):</a:t>
            </a:r>
          </a:p>
          <a:p>
            <a:pPr algn="just">
              <a:lnSpc>
                <a:spcPct val="150000"/>
              </a:lnSpc>
            </a:pPr>
            <a:r>
              <a:rPr lang="en-US" sz="2400" dirty="0">
                <a:solidFill>
                  <a:prstClr val="black"/>
                </a:solidFill>
                <a:latin typeface="Times New Roman" pitchFamily="18" charset="0"/>
                <a:cs typeface="Times New Roman" pitchFamily="18" charset="0"/>
              </a:rPr>
              <a:t> </a:t>
            </a:r>
            <a:r>
              <a:rPr lang="en-US" sz="2400" dirty="0" err="1">
                <a:solidFill>
                  <a:prstClr val="black"/>
                </a:solidFill>
                <a:latin typeface="Times New Roman" pitchFamily="18" charset="0"/>
                <a:cs typeface="Times New Roman" pitchFamily="18" charset="0"/>
              </a:rPr>
              <a:t>SNAPc</a:t>
            </a:r>
            <a:r>
              <a:rPr lang="en-US" sz="2400" dirty="0">
                <a:solidFill>
                  <a:prstClr val="black"/>
                </a:solidFill>
                <a:latin typeface="Times New Roman" pitchFamily="18" charset="0"/>
                <a:cs typeface="Times New Roman" pitchFamily="18" charset="0"/>
              </a:rPr>
              <a:t> (SNRNA Activating Protein complex) (also termed PBP and PTF) binds to the PSE (Proximal Sequence Element) centered approximately 55 base pairs upstream of the start site of transcription. This assembly is greatly stimulated by the Pol II transcription factors Oct1 and STAF that bind to an enhancer-like DSE (Distal Sequence Element) at least 200 base pairs upstream of the start site of transcription. These factors and promoter elements are shared between Pol II and Pol III transcription of </a:t>
            </a:r>
            <a:r>
              <a:rPr lang="en-US" sz="2400" dirty="0" err="1">
                <a:solidFill>
                  <a:prstClr val="black"/>
                </a:solidFill>
                <a:latin typeface="Times New Roman" pitchFamily="18" charset="0"/>
                <a:cs typeface="Times New Roman" pitchFamily="18" charset="0"/>
              </a:rPr>
              <a:t>snRNA</a:t>
            </a:r>
            <a:r>
              <a:rPr lang="en-US" sz="2400" dirty="0">
                <a:solidFill>
                  <a:prstClr val="black"/>
                </a:solidFill>
                <a:latin typeface="Times New Roman" pitchFamily="18" charset="0"/>
                <a:cs typeface="Times New Roman" pitchFamily="18" charset="0"/>
              </a:rPr>
              <a:t> genes.</a:t>
            </a:r>
          </a:p>
          <a:p>
            <a:pPr algn="just">
              <a:lnSpc>
                <a:spcPct val="150000"/>
              </a:lnSpc>
            </a:pPr>
            <a:r>
              <a:rPr lang="en-US" sz="2400" dirty="0">
                <a:solidFill>
                  <a:prstClr val="black"/>
                </a:solidFill>
                <a:latin typeface="Times New Roman" pitchFamily="18" charset="0"/>
                <a:cs typeface="Times New Roman" pitchFamily="18" charset="0"/>
              </a:rPr>
              <a:t>	</a:t>
            </a:r>
          </a:p>
        </p:txBody>
      </p:sp>
    </p:spTree>
    <p:extLst>
      <p:ext uri="{BB962C8B-B14F-4D97-AF65-F5344CB8AC3E}">
        <p14:creationId xmlns:p14="http://schemas.microsoft.com/office/powerpoint/2010/main" xmlns="" val="35669398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5.gif"/>
          <p:cNvPicPr/>
          <p:nvPr/>
        </p:nvPicPr>
        <p:blipFill>
          <a:blip r:embed="rId2"/>
          <a:stretch>
            <a:fillRect/>
          </a:stretch>
        </p:blipFill>
        <p:spPr>
          <a:xfrm>
            <a:off x="4011561" y="0"/>
            <a:ext cx="4616245" cy="6858000"/>
          </a:xfrm>
          <a:prstGeom prst="rect">
            <a:avLst/>
          </a:prstGeom>
        </p:spPr>
      </p:pic>
    </p:spTree>
    <p:extLst>
      <p:ext uri="{BB962C8B-B14F-4D97-AF65-F5344CB8AC3E}">
        <p14:creationId xmlns:p14="http://schemas.microsoft.com/office/powerpoint/2010/main" xmlns="" val="32877065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5974" y="628651"/>
            <a:ext cx="11651226" cy="5563831"/>
          </a:xfrm>
          <a:prstGeom prst="rect">
            <a:avLst/>
          </a:prstGeom>
        </p:spPr>
        <p:txBody>
          <a:bodyPr wrap="square">
            <a:spAutoFit/>
          </a:bodyPr>
          <a:lstStyle/>
          <a:p>
            <a:pPr algn="just">
              <a:lnSpc>
                <a:spcPct val="150000"/>
              </a:lnSpc>
            </a:pPr>
            <a:r>
              <a:rPr lang="en-US" sz="2400" dirty="0">
                <a:solidFill>
                  <a:prstClr val="black"/>
                </a:solidFill>
                <a:latin typeface="Arial" panose="020B0604020202020204" pitchFamily="34" charset="0"/>
                <a:cs typeface="Arial" panose="020B0604020202020204" pitchFamily="34" charset="0"/>
              </a:rPr>
              <a:t> </a:t>
            </a:r>
            <a:r>
              <a:rPr lang="en-US" sz="2400" dirty="0" err="1">
                <a:solidFill>
                  <a:prstClr val="black"/>
                </a:solidFill>
                <a:latin typeface="Arial" panose="020B0604020202020204" pitchFamily="34" charset="0"/>
                <a:cs typeface="Arial" panose="020B0604020202020204" pitchFamily="34" charset="0"/>
              </a:rPr>
              <a:t>SNAPc</a:t>
            </a:r>
            <a:r>
              <a:rPr lang="en-US" sz="2400" dirty="0">
                <a:solidFill>
                  <a:prstClr val="black"/>
                </a:solidFill>
                <a:latin typeface="Arial" panose="020B0604020202020204" pitchFamily="34" charset="0"/>
                <a:cs typeface="Arial" panose="020B0604020202020204" pitchFamily="34" charset="0"/>
              </a:rPr>
              <a:t> acts to assemble TFIIIB at a TATA box centered 26 base pairs upstream of the start site of transcription</a:t>
            </a:r>
            <a:r>
              <a:rPr lang="en-US" sz="2400" dirty="0">
                <a:solidFill>
                  <a:srgbClr val="FF0000"/>
                </a:solidFill>
                <a:latin typeface="Arial" panose="020B0604020202020204" pitchFamily="34" charset="0"/>
                <a:cs typeface="Arial" panose="020B0604020202020204" pitchFamily="34" charset="0"/>
              </a:rPr>
              <a:t>. It is the presence of a TATA box that specifies that the </a:t>
            </a:r>
            <a:r>
              <a:rPr lang="en-US" sz="2400" dirty="0" err="1">
                <a:solidFill>
                  <a:srgbClr val="FF0000"/>
                </a:solidFill>
                <a:latin typeface="Arial" panose="020B0604020202020204" pitchFamily="34" charset="0"/>
                <a:cs typeface="Arial" panose="020B0604020202020204" pitchFamily="34" charset="0"/>
              </a:rPr>
              <a:t>snRNA</a:t>
            </a:r>
            <a:r>
              <a:rPr lang="en-US" sz="2400" dirty="0">
                <a:solidFill>
                  <a:srgbClr val="FF0000"/>
                </a:solidFill>
                <a:latin typeface="Arial" panose="020B0604020202020204" pitchFamily="34" charset="0"/>
                <a:cs typeface="Arial" panose="020B0604020202020204" pitchFamily="34" charset="0"/>
              </a:rPr>
              <a:t> gene is transcribed by Pol III rather than Pol II.</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 The TFIIIB for U6 </a:t>
            </a:r>
            <a:r>
              <a:rPr lang="en-US" sz="2400" dirty="0" err="1">
                <a:solidFill>
                  <a:prstClr val="black"/>
                </a:solidFill>
                <a:latin typeface="Arial" panose="020B0604020202020204" pitchFamily="34" charset="0"/>
                <a:cs typeface="Arial" panose="020B0604020202020204" pitchFamily="34" charset="0"/>
              </a:rPr>
              <a:t>snRNA</a:t>
            </a:r>
            <a:r>
              <a:rPr lang="en-US" sz="2400" dirty="0">
                <a:solidFill>
                  <a:prstClr val="black"/>
                </a:solidFill>
                <a:latin typeface="Arial" panose="020B0604020202020204" pitchFamily="34" charset="0"/>
                <a:cs typeface="Arial" panose="020B0604020202020204" pitchFamily="34" charset="0"/>
              </a:rPr>
              <a:t> transcription contains a smaller Brf1 </a:t>
            </a:r>
            <a:r>
              <a:rPr lang="en-US" sz="2400" dirty="0" err="1">
                <a:solidFill>
                  <a:prstClr val="black"/>
                </a:solidFill>
                <a:latin typeface="Arial" panose="020B0604020202020204" pitchFamily="34" charset="0"/>
                <a:cs typeface="Arial" panose="020B0604020202020204" pitchFamily="34" charset="0"/>
              </a:rPr>
              <a:t>paralogue</a:t>
            </a:r>
            <a:r>
              <a:rPr lang="en-US" sz="2400" dirty="0">
                <a:solidFill>
                  <a:prstClr val="black"/>
                </a:solidFill>
                <a:latin typeface="Arial" panose="020B0604020202020204" pitchFamily="34" charset="0"/>
                <a:cs typeface="Arial" panose="020B0604020202020204" pitchFamily="34" charset="0"/>
              </a:rPr>
              <a:t>, Brf2.</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 TFIIIB is the transcription factor that assembles Pol III at the start site of transcription. Sequence conservation predicts that TFIIIB containing Brf2 also plays a role in promoter opening.</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 Each of the internal sequence represents certain </a:t>
            </a:r>
            <a:r>
              <a:rPr lang="en-US" sz="2400" dirty="0" err="1">
                <a:solidFill>
                  <a:srgbClr val="FF0000"/>
                </a:solidFill>
                <a:latin typeface="Arial" panose="020B0604020202020204" pitchFamily="34" charset="0"/>
                <a:cs typeface="Arial" panose="020B0604020202020204" pitchFamily="34" charset="0"/>
              </a:rPr>
              <a:t>tRNA</a:t>
            </a:r>
            <a:r>
              <a:rPr lang="en-US" sz="2400" dirty="0">
                <a:solidFill>
                  <a:srgbClr val="FF0000"/>
                </a:solidFill>
                <a:latin typeface="Arial" panose="020B0604020202020204" pitchFamily="34" charset="0"/>
                <a:cs typeface="Arial" panose="020B0604020202020204" pitchFamily="34" charset="0"/>
              </a:rPr>
              <a:t> domains</a:t>
            </a:r>
            <a:r>
              <a:rPr lang="en-US" sz="2400" dirty="0">
                <a:solidFill>
                  <a:prstClr val="black"/>
                </a:solidFill>
                <a:latin typeface="Arial" panose="020B0604020202020204" pitchFamily="34" charset="0"/>
                <a:cs typeface="Arial" panose="020B0604020202020204" pitchFamily="34" charset="0"/>
              </a:rPr>
              <a:t>, such as; A block representing D-arm and B block representing TUCG loop respectively.</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xmlns="" val="269486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02BCB628-B91A-48ED-AD89-12C821F4020B}"/>
              </a:ext>
            </a:extLst>
          </p:cNvPr>
          <p:cNvPicPr>
            <a:picLocks noChangeAspect="1"/>
          </p:cNvPicPr>
          <p:nvPr/>
        </p:nvPicPr>
        <p:blipFill>
          <a:blip r:embed="rId2"/>
          <a:stretch>
            <a:fillRect/>
          </a:stretch>
        </p:blipFill>
        <p:spPr>
          <a:xfrm>
            <a:off x="1740311" y="76266"/>
            <a:ext cx="8810458" cy="6781734"/>
          </a:xfrm>
          <a:prstGeom prst="rect">
            <a:avLst/>
          </a:prstGeom>
        </p:spPr>
      </p:pic>
    </p:spTree>
    <p:extLst>
      <p:ext uri="{BB962C8B-B14F-4D97-AF65-F5344CB8AC3E}">
        <p14:creationId xmlns:p14="http://schemas.microsoft.com/office/powerpoint/2010/main" xmlns="" val="34919408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6981" y="342900"/>
            <a:ext cx="11739715" cy="6117829"/>
          </a:xfrm>
          <a:prstGeom prst="rect">
            <a:avLst/>
          </a:prstGeom>
        </p:spPr>
        <p:txBody>
          <a:bodyPr wrap="square">
            <a:spAutoFit/>
          </a:bodyPr>
          <a:lstStyle/>
          <a:p>
            <a:pPr algn="just">
              <a:lnSpc>
                <a:spcPct val="150000"/>
              </a:lnSpc>
            </a:pPr>
            <a:r>
              <a:rPr lang="en-US" sz="2400" dirty="0">
                <a:solidFill>
                  <a:prstClr val="black"/>
                </a:solidFill>
                <a:latin typeface="Arial" panose="020B0604020202020204" pitchFamily="34" charset="0"/>
                <a:cs typeface="Arial" panose="020B0604020202020204" pitchFamily="34" charset="0"/>
              </a:rPr>
              <a:t> At the time of transcriptional initiation, a transcriptional factor </a:t>
            </a:r>
            <a:r>
              <a:rPr lang="en-US" sz="2400" dirty="0">
                <a:solidFill>
                  <a:srgbClr val="FF0000"/>
                </a:solidFill>
                <a:latin typeface="Arial" panose="020B0604020202020204" pitchFamily="34" charset="0"/>
                <a:cs typeface="Arial" panose="020B0604020202020204" pitchFamily="34" charset="0"/>
              </a:rPr>
              <a:t>TF-C</a:t>
            </a:r>
            <a:r>
              <a:rPr lang="en-US" sz="2400" dirty="0">
                <a:solidFill>
                  <a:prstClr val="black"/>
                </a:solidFill>
                <a:latin typeface="Arial" panose="020B0604020202020204" pitchFamily="34" charset="0"/>
                <a:cs typeface="Arial" panose="020B0604020202020204" pitchFamily="34" charset="0"/>
              </a:rPr>
              <a:t> made up of </a:t>
            </a:r>
            <a:r>
              <a:rPr lang="en-US" sz="2400" dirty="0">
                <a:solidFill>
                  <a:srgbClr val="FF0000"/>
                </a:solidFill>
                <a:latin typeface="Arial" panose="020B0604020202020204" pitchFamily="34" charset="0"/>
                <a:cs typeface="Arial" panose="020B0604020202020204" pitchFamily="34" charset="0"/>
              </a:rPr>
              <a:t>six subunits </a:t>
            </a:r>
            <a:r>
              <a:rPr lang="en-US" sz="2400" dirty="0">
                <a:solidFill>
                  <a:prstClr val="black"/>
                </a:solidFill>
                <a:latin typeface="Arial" panose="020B0604020202020204" pitchFamily="34" charset="0"/>
                <a:cs typeface="Arial" panose="020B0604020202020204" pitchFamily="34" charset="0"/>
              </a:rPr>
              <a:t>recognizes the sequence boxes and binds to them and positions the proteins in such a way one end of the protein is found at the start site.</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 Then this protein guides the TF-B, which is made up of several subunits, to be positioned at start site. </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 Then the RNA pol-III recognizes these proteins and binds to them and binds tightly </a:t>
            </a:r>
            <a:r>
              <a:rPr lang="en-US" sz="2400" dirty="0">
                <a:solidFill>
                  <a:srgbClr val="FF0000"/>
                </a:solidFill>
                <a:latin typeface="Arial" panose="020B0604020202020204" pitchFamily="34" charset="0"/>
                <a:cs typeface="Arial" panose="020B0604020202020204" pitchFamily="34" charset="0"/>
              </a:rPr>
              <a:t>and initiates transcription at the pre defined site</a:t>
            </a:r>
            <a:r>
              <a:rPr lang="en-US" sz="2400" dirty="0">
                <a:solidFill>
                  <a:prstClr val="black"/>
                </a:solidFill>
                <a:latin typeface="Arial" panose="020B0604020202020204" pitchFamily="34" charset="0"/>
                <a:cs typeface="Arial" panose="020B0604020202020204" pitchFamily="34" charset="0"/>
              </a:rPr>
              <a:t>. </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 Here the role of a promoter is to provide recognition sequence modules for specific proteins to assemble in such a way; the polymerase is properly positioned to initiate transcription exactly at a pre-defined nucleotide, which is </a:t>
            </a:r>
            <a:r>
              <a:rPr lang="en-US" sz="2400" dirty="0">
                <a:solidFill>
                  <a:srgbClr val="FF0000"/>
                </a:solidFill>
                <a:latin typeface="Arial" panose="020B0604020202020204" pitchFamily="34" charset="0"/>
                <a:cs typeface="Arial" panose="020B0604020202020204" pitchFamily="34" charset="0"/>
              </a:rPr>
              <a:t>called start site. </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xmlns="" val="33092706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4465" y="285751"/>
            <a:ext cx="11695469" cy="6671826"/>
          </a:xfrm>
          <a:prstGeom prst="rect">
            <a:avLst/>
          </a:prstGeom>
        </p:spPr>
        <p:txBody>
          <a:bodyPr wrap="square">
            <a:spAutoFit/>
          </a:bodyPr>
          <a:lstStyle/>
          <a:p>
            <a:pPr algn="just">
              <a:lnSpc>
                <a:spcPct val="150000"/>
              </a:lnSpc>
            </a:pPr>
            <a:r>
              <a:rPr lang="en-US" sz="2400" dirty="0">
                <a:solidFill>
                  <a:prstClr val="black"/>
                </a:solidFill>
                <a:latin typeface="Arial" panose="020B0604020202020204" pitchFamily="34" charset="0"/>
                <a:cs typeface="Arial" panose="020B0604020202020204" pitchFamily="34" charset="0"/>
              </a:rPr>
              <a:t> If sequence motifs are not present, protein fails to bind and RNA pol fails to associate with accessory proteins and initiate transcription at specific site.</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 In these promoters there is sequence such as TATA box for the binding of TBP, which acts as the positional factor. </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 This is what the promoter is and what it is meant for; this is why promoter is required.</a:t>
            </a:r>
          </a:p>
          <a:p>
            <a:pPr algn="just">
              <a:lnSpc>
                <a:spcPct val="150000"/>
              </a:lnSpc>
            </a:pPr>
            <a:r>
              <a:rPr lang="en-US" sz="2400" b="1" dirty="0">
                <a:solidFill>
                  <a:srgbClr val="7030A0"/>
                </a:solidFill>
                <a:latin typeface="Arial" panose="020B0604020202020204" pitchFamily="34" charset="0"/>
                <a:cs typeface="Arial" panose="020B0604020202020204" pitchFamily="34" charset="0"/>
              </a:rPr>
              <a:t>5sRNA genes:</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 Ribosomal RNAs, in eukaryotes consist of 28s, 18s, 5.8s and 5s RNAs. </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 The 28s, 18s and 5.8s </a:t>
            </a:r>
            <a:r>
              <a:rPr lang="en-US" sz="2400" dirty="0" err="1">
                <a:solidFill>
                  <a:prstClr val="black"/>
                </a:solidFill>
                <a:latin typeface="Arial" panose="020B0604020202020204" pitchFamily="34" charset="0"/>
                <a:cs typeface="Arial" panose="020B0604020202020204" pitchFamily="34" charset="0"/>
              </a:rPr>
              <a:t>rRNAs</a:t>
            </a:r>
            <a:r>
              <a:rPr lang="en-US" sz="2400" dirty="0">
                <a:solidFill>
                  <a:prstClr val="black"/>
                </a:solidFill>
                <a:latin typeface="Arial" panose="020B0604020202020204" pitchFamily="34" charset="0"/>
                <a:cs typeface="Arial" panose="020B0604020202020204" pitchFamily="34" charset="0"/>
              </a:rPr>
              <a:t> are synthesized as one block from </a:t>
            </a:r>
            <a:r>
              <a:rPr lang="en-US" sz="2400" dirty="0" err="1">
                <a:solidFill>
                  <a:prstClr val="black"/>
                </a:solidFill>
                <a:latin typeface="Arial" panose="020B0604020202020204" pitchFamily="34" charset="0"/>
                <a:cs typeface="Arial" panose="020B0604020202020204" pitchFamily="34" charset="0"/>
              </a:rPr>
              <a:t>nucleolar</a:t>
            </a:r>
            <a:r>
              <a:rPr lang="en-US" sz="2400" dirty="0">
                <a:solidFill>
                  <a:prstClr val="black"/>
                </a:solidFill>
                <a:latin typeface="Arial" panose="020B0604020202020204" pitchFamily="34" charset="0"/>
                <a:cs typeface="Arial" panose="020B0604020202020204" pitchFamily="34" charset="0"/>
              </a:rPr>
              <a:t> organizer region of the DNA, and the precursor 45S, larger than the final RNAs, is processed into 28s, 18s, and 5.8s RNAs, but no 5s RNA segment. </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xmlns="" val="36302697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1227" y="263121"/>
            <a:ext cx="11120284" cy="6117829"/>
          </a:xfrm>
          <a:prstGeom prst="rect">
            <a:avLst/>
          </a:prstGeom>
        </p:spPr>
        <p:txBody>
          <a:bodyPr wrap="square">
            <a:spAutoFit/>
          </a:bodyPr>
          <a:lstStyle/>
          <a:p>
            <a:pPr algn="just">
              <a:lnSpc>
                <a:spcPct val="150000"/>
              </a:lnSpc>
            </a:pPr>
            <a:r>
              <a:rPr lang="en-US" sz="2400" dirty="0">
                <a:solidFill>
                  <a:prstClr val="black"/>
                </a:solidFill>
                <a:latin typeface="Arial" panose="020B0604020202020204" pitchFamily="34" charset="0"/>
                <a:cs typeface="Arial" panose="020B0604020202020204" pitchFamily="34" charset="0"/>
              </a:rPr>
              <a:t> Gene for 5s RNA are located elsewhere in the chromosomes, many times they are found just behind telomeres. </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 The number of 5s RNA genes in a haploid genome can vary from 200 to more than 1200, and all of them are </a:t>
            </a:r>
            <a:r>
              <a:rPr lang="en-US" sz="2400" dirty="0" err="1">
                <a:solidFill>
                  <a:prstClr val="black"/>
                </a:solidFill>
                <a:latin typeface="Arial" panose="020B0604020202020204" pitchFamily="34" charset="0"/>
                <a:cs typeface="Arial" panose="020B0604020202020204" pitchFamily="34" charset="0"/>
              </a:rPr>
              <a:t>tandemly</a:t>
            </a:r>
            <a:r>
              <a:rPr lang="en-US" sz="2400" dirty="0">
                <a:solidFill>
                  <a:prstClr val="black"/>
                </a:solidFill>
                <a:latin typeface="Arial" panose="020B0604020202020204" pitchFamily="34" charset="0"/>
                <a:cs typeface="Arial" panose="020B0604020202020204" pitchFamily="34" charset="0"/>
              </a:rPr>
              <a:t> repeated in the cluster and each of them are separated by non transcribing spacer.</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 During transcriptional initiation, TF III A first recognizes the C box and binds, then TF-III-B containing TBP binds to the promoter using TF-III A and it positions at start site.</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 Then the RNA-pol-III complex assembles at the start region and initiates transcription at the predefined site.</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	</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383162" y="5687625"/>
            <a:ext cx="5707626" cy="78606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9181405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0220" y="0"/>
            <a:ext cx="11695470" cy="7779822"/>
          </a:xfrm>
          <a:prstGeom prst="rect">
            <a:avLst/>
          </a:prstGeom>
        </p:spPr>
        <p:txBody>
          <a:bodyPr wrap="square">
            <a:spAutoFit/>
          </a:bodyPr>
          <a:lstStyle/>
          <a:p>
            <a:pPr algn="just">
              <a:lnSpc>
                <a:spcPct val="150000"/>
              </a:lnSpc>
            </a:pPr>
            <a:r>
              <a:rPr lang="en-US" sz="2400" dirty="0">
                <a:solidFill>
                  <a:prstClr val="black"/>
                </a:solidFill>
                <a:latin typeface="Arial" panose="020B0604020202020204" pitchFamily="34" charset="0"/>
                <a:cs typeface="Arial" panose="020B0604020202020204" pitchFamily="34" charset="0"/>
              </a:rPr>
              <a:t> Again the role of internal promoters is to position the transcriptional factors and ultimately the RNA-pol so as to initiate at specified site.</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 5s RNA expression differs in Oocyte and somatic tissues.</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 Transcription factor TF III A, 40 KD proteins is produced in Oocyte specific manner. </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 This protein binding to internal site of the 5s gene activates the gene expression by facilitating the assembly of TF III-C and B and finally RNA pol-III. </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 At a late stage of oogenesis, enormous quantities of 5sRNAs are produced, and the TF-III A binds to 5s RNA, thus all TF III-As get consumed and none of the factors are available for the activation of Oocyte specific 5sRNA gene.</a:t>
            </a:r>
          </a:p>
          <a:p>
            <a:pPr algn="just">
              <a:lnSpc>
                <a:spcPct val="150000"/>
              </a:lnSpc>
            </a:pPr>
            <a:r>
              <a:rPr lang="en-US" sz="2400" b="1" dirty="0">
                <a:solidFill>
                  <a:srgbClr val="7030A0"/>
                </a:solidFill>
                <a:latin typeface="Arial" panose="020B0604020202020204" pitchFamily="34" charset="0"/>
                <a:cs typeface="Arial" panose="020B0604020202020204" pitchFamily="34" charset="0"/>
              </a:rPr>
              <a:t>Termination</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Polymerase III terminates transcription at small </a:t>
            </a:r>
            <a:r>
              <a:rPr lang="en-US" sz="2400" dirty="0" err="1">
                <a:solidFill>
                  <a:prstClr val="black"/>
                </a:solidFill>
                <a:latin typeface="Arial" panose="020B0604020202020204" pitchFamily="34" charset="0"/>
                <a:cs typeface="Arial" panose="020B0604020202020204" pitchFamily="34" charset="0"/>
              </a:rPr>
              <a:t>polyTs</a:t>
            </a:r>
            <a:r>
              <a:rPr lang="en-US" sz="2400" dirty="0">
                <a:solidFill>
                  <a:prstClr val="black"/>
                </a:solidFill>
                <a:latin typeface="Arial" panose="020B0604020202020204" pitchFamily="34" charset="0"/>
                <a:cs typeface="Arial" panose="020B0604020202020204" pitchFamily="34" charset="0"/>
              </a:rPr>
              <a:t> stretch. In Eukaryotes, a hairpin loop is not required, as it is in prokaryotes</a:t>
            </a:r>
          </a:p>
          <a:p>
            <a:pPr algn="just">
              <a:lnSpc>
                <a:spcPct val="150000"/>
              </a:lnSpc>
            </a:pPr>
            <a:endParaRPr lang="en-US" sz="2400" dirty="0">
              <a:solidFill>
                <a:prstClr val="black"/>
              </a:solidFill>
              <a:latin typeface="Arial" panose="020B0604020202020204" pitchFamily="34" charset="0"/>
              <a:cs typeface="Arial" panose="020B0604020202020204" pitchFamily="34" charset="0"/>
            </a:endParaRPr>
          </a:p>
          <a:p>
            <a:pPr algn="just">
              <a:lnSpc>
                <a:spcPct val="150000"/>
              </a:lnSpc>
            </a:pPr>
            <a:endParaRPr lang="en-US" sz="24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2066208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2735" y="285750"/>
            <a:ext cx="11769213" cy="5009833"/>
          </a:xfrm>
          <a:prstGeom prst="rect">
            <a:avLst/>
          </a:prstGeom>
        </p:spPr>
        <p:txBody>
          <a:bodyPr wrap="square">
            <a:spAutoFit/>
          </a:bodyPr>
          <a:lstStyle/>
          <a:p>
            <a:pPr algn="just">
              <a:lnSpc>
                <a:spcPct val="150000"/>
              </a:lnSpc>
            </a:pPr>
            <a:r>
              <a:rPr lang="en-US" sz="2400" b="1" dirty="0">
                <a:solidFill>
                  <a:srgbClr val="7030A0"/>
                </a:solidFill>
                <a:latin typeface="Arial" panose="020B0604020202020204" pitchFamily="34" charset="0"/>
                <a:cs typeface="Arial" panose="020B0604020202020204" pitchFamily="34" charset="0"/>
              </a:rPr>
              <a:t>Processing</a:t>
            </a:r>
          </a:p>
          <a:p>
            <a:pPr algn="just">
              <a:lnSpc>
                <a:spcPct val="150000"/>
              </a:lnSpc>
            </a:pPr>
            <a:r>
              <a:rPr lang="en-US" sz="2400" b="1" dirty="0" err="1">
                <a:solidFill>
                  <a:srgbClr val="7030A0"/>
                </a:solidFill>
                <a:latin typeface="Arial" panose="020B0604020202020204" pitchFamily="34" charset="0"/>
                <a:cs typeface="Arial" panose="020B0604020202020204" pitchFamily="34" charset="0"/>
              </a:rPr>
              <a:t>tRNA</a:t>
            </a:r>
            <a:r>
              <a:rPr lang="en-US" sz="2400" b="1" dirty="0">
                <a:solidFill>
                  <a:srgbClr val="7030A0"/>
                </a:solidFill>
                <a:latin typeface="Arial" panose="020B0604020202020204" pitchFamily="34" charset="0"/>
                <a:cs typeface="Arial" panose="020B0604020202020204" pitchFamily="34" charset="0"/>
              </a:rPr>
              <a:t> Synthesis &amp; Processing</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1. </a:t>
            </a:r>
            <a:r>
              <a:rPr lang="en-US" sz="2400" dirty="0" err="1">
                <a:solidFill>
                  <a:prstClr val="black"/>
                </a:solidFill>
                <a:latin typeface="Arial" panose="020B0604020202020204" pitchFamily="34" charset="0"/>
                <a:cs typeface="Arial" panose="020B0604020202020204" pitchFamily="34" charset="0"/>
              </a:rPr>
              <a:t>tRNA</a:t>
            </a:r>
            <a:r>
              <a:rPr lang="en-US" sz="2400" dirty="0">
                <a:solidFill>
                  <a:prstClr val="black"/>
                </a:solidFill>
                <a:latin typeface="Arial" panose="020B0604020202020204" pitchFamily="34" charset="0"/>
                <a:cs typeface="Arial" panose="020B0604020202020204" pitchFamily="34" charset="0"/>
              </a:rPr>
              <a:t> is transcribed by RNA polymerase III. The transcription product, the pre-</a:t>
            </a:r>
            <a:r>
              <a:rPr lang="en-US" sz="2400" dirty="0" err="1">
                <a:solidFill>
                  <a:prstClr val="black"/>
                </a:solidFill>
                <a:latin typeface="Arial" panose="020B0604020202020204" pitchFamily="34" charset="0"/>
                <a:cs typeface="Arial" panose="020B0604020202020204" pitchFamily="34" charset="0"/>
              </a:rPr>
              <a:t>tRNA</a:t>
            </a:r>
            <a:r>
              <a:rPr lang="en-US" sz="2400" dirty="0">
                <a:solidFill>
                  <a:prstClr val="black"/>
                </a:solidFill>
                <a:latin typeface="Arial" panose="020B0604020202020204" pitchFamily="34" charset="0"/>
                <a:cs typeface="Arial" panose="020B0604020202020204" pitchFamily="34" charset="0"/>
              </a:rPr>
              <a:t>, contains additional RNA sequences at both the 5’ and 3’-ends. These additional sequences are removed from the transcript during processing. The additional nucleotides at the 5’-end are removed by an unusual RNA containing enzyme called </a:t>
            </a:r>
            <a:r>
              <a:rPr lang="en-US" sz="2400" dirty="0" err="1">
                <a:solidFill>
                  <a:prstClr val="black"/>
                </a:solidFill>
                <a:latin typeface="Arial" panose="020B0604020202020204" pitchFamily="34" charset="0"/>
                <a:cs typeface="Arial" panose="020B0604020202020204" pitchFamily="34" charset="0"/>
              </a:rPr>
              <a:t>ribonuclease</a:t>
            </a:r>
            <a:r>
              <a:rPr lang="en-US" sz="2400" dirty="0">
                <a:solidFill>
                  <a:prstClr val="black"/>
                </a:solidFill>
                <a:latin typeface="Arial" panose="020B0604020202020204" pitchFamily="34" charset="0"/>
                <a:cs typeface="Arial" panose="020B0604020202020204" pitchFamily="34" charset="0"/>
              </a:rPr>
              <a:t> P (</a:t>
            </a:r>
            <a:r>
              <a:rPr lang="en-US" sz="2400" dirty="0" err="1">
                <a:solidFill>
                  <a:prstClr val="black"/>
                </a:solidFill>
                <a:latin typeface="Arial" panose="020B0604020202020204" pitchFamily="34" charset="0"/>
                <a:cs typeface="Arial" panose="020B0604020202020204" pitchFamily="34" charset="0"/>
              </a:rPr>
              <a:t>RNase</a:t>
            </a:r>
            <a:r>
              <a:rPr lang="en-US" sz="2400" dirty="0">
                <a:solidFill>
                  <a:prstClr val="black"/>
                </a:solidFill>
                <a:latin typeface="Arial" panose="020B0604020202020204" pitchFamily="34" charset="0"/>
                <a:cs typeface="Arial" panose="020B0604020202020204" pitchFamily="34" charset="0"/>
              </a:rPr>
              <a:t> P).</a:t>
            </a:r>
          </a:p>
          <a:p>
            <a:pPr algn="just">
              <a:lnSpc>
                <a:spcPct val="150000"/>
              </a:lnSpc>
            </a:pPr>
            <a:r>
              <a:rPr lang="en-US" sz="2400" dirty="0">
                <a:solidFill>
                  <a:prstClr val="black"/>
                </a:solidFill>
                <a:latin typeface="Arial" panose="020B0604020202020204" pitchFamily="34" charset="0"/>
                <a:cs typeface="Arial" panose="020B0604020202020204" pitchFamily="34" charset="0"/>
              </a:rPr>
              <a:t>2. Some </a:t>
            </a:r>
            <a:r>
              <a:rPr lang="en-US" sz="2400" dirty="0" err="1">
                <a:solidFill>
                  <a:prstClr val="black"/>
                </a:solidFill>
                <a:latin typeface="Arial" panose="020B0604020202020204" pitchFamily="34" charset="0"/>
                <a:cs typeface="Arial" panose="020B0604020202020204" pitchFamily="34" charset="0"/>
              </a:rPr>
              <a:t>tRNA</a:t>
            </a:r>
            <a:r>
              <a:rPr lang="en-US" sz="2400" dirty="0">
                <a:solidFill>
                  <a:prstClr val="black"/>
                </a:solidFill>
                <a:latin typeface="Arial" panose="020B0604020202020204" pitchFamily="34" charset="0"/>
                <a:cs typeface="Arial" panose="020B0604020202020204" pitchFamily="34" charset="0"/>
              </a:rPr>
              <a:t> precursors contain an intron located in the anticodon arm. These introns are spliced out during processing of the </a:t>
            </a:r>
            <a:r>
              <a:rPr lang="en-US" sz="2400" dirty="0" err="1">
                <a:solidFill>
                  <a:prstClr val="black"/>
                </a:solidFill>
                <a:latin typeface="Arial" panose="020B0604020202020204" pitchFamily="34" charset="0"/>
                <a:cs typeface="Arial" panose="020B0604020202020204" pitchFamily="34" charset="0"/>
              </a:rPr>
              <a:t>tRNA</a:t>
            </a:r>
            <a:r>
              <a:rPr lang="en-US" sz="2400" dirty="0">
                <a:solidFill>
                  <a:prstClr val="black"/>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xmlns="" val="12467311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NA_processing.gif"/>
          <p:cNvPicPr/>
          <p:nvPr/>
        </p:nvPicPr>
        <p:blipFill>
          <a:blip r:embed="rId2">
            <a:extLst>
              <a:ext uri="{28A0092B-C50C-407E-A947-70E740481C1C}">
                <a14:useLocalDpi xmlns:a14="http://schemas.microsoft.com/office/drawing/2010/main" xmlns="" val="0"/>
              </a:ext>
            </a:extLst>
          </a:blip>
          <a:stretch>
            <a:fillRect/>
          </a:stretch>
        </p:blipFill>
        <p:spPr>
          <a:xfrm>
            <a:off x="3731342" y="250723"/>
            <a:ext cx="4645742" cy="6445045"/>
          </a:xfrm>
          <a:prstGeom prst="rect">
            <a:avLst/>
          </a:prstGeom>
        </p:spPr>
      </p:pic>
    </p:spTree>
    <p:extLst>
      <p:ext uri="{BB962C8B-B14F-4D97-AF65-F5344CB8AC3E}">
        <p14:creationId xmlns:p14="http://schemas.microsoft.com/office/powerpoint/2010/main" xmlns="" val="20055442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2231" y="228600"/>
            <a:ext cx="11769213" cy="6673943"/>
          </a:xfrm>
          <a:prstGeom prst="rect">
            <a:avLst/>
          </a:prstGeom>
        </p:spPr>
        <p:txBody>
          <a:bodyPr wrap="square">
            <a:spAutoFit/>
          </a:bodyPr>
          <a:lstStyle/>
          <a:p>
            <a:pPr algn="just">
              <a:lnSpc>
                <a:spcPct val="150000"/>
              </a:lnSpc>
            </a:pPr>
            <a:r>
              <a:rPr lang="en-US" sz="2400" dirty="0">
                <a:solidFill>
                  <a:prstClr val="black"/>
                </a:solidFill>
                <a:latin typeface="Times New Roman" pitchFamily="18" charset="0"/>
                <a:cs typeface="Times New Roman" pitchFamily="18" charset="0"/>
              </a:rPr>
              <a:t>3. All mature </a:t>
            </a:r>
            <a:r>
              <a:rPr lang="en-US" sz="2400" dirty="0" err="1">
                <a:solidFill>
                  <a:prstClr val="black"/>
                </a:solidFill>
                <a:latin typeface="Times New Roman" pitchFamily="18" charset="0"/>
                <a:cs typeface="Times New Roman" pitchFamily="18" charset="0"/>
              </a:rPr>
              <a:t>tRNAs</a:t>
            </a:r>
            <a:r>
              <a:rPr lang="en-US" sz="2400" dirty="0">
                <a:solidFill>
                  <a:prstClr val="black"/>
                </a:solidFill>
                <a:latin typeface="Times New Roman" pitchFamily="18" charset="0"/>
                <a:cs typeface="Times New Roman" pitchFamily="18" charset="0"/>
              </a:rPr>
              <a:t> contain the </a:t>
            </a:r>
            <a:r>
              <a:rPr lang="en-US" sz="2400" dirty="0" err="1">
                <a:solidFill>
                  <a:prstClr val="black"/>
                </a:solidFill>
                <a:latin typeface="Times New Roman" pitchFamily="18" charset="0"/>
                <a:cs typeface="Times New Roman" pitchFamily="18" charset="0"/>
              </a:rPr>
              <a:t>trinucleotide</a:t>
            </a:r>
            <a:r>
              <a:rPr lang="en-US" sz="2400" dirty="0">
                <a:solidFill>
                  <a:prstClr val="black"/>
                </a:solidFill>
                <a:latin typeface="Times New Roman" pitchFamily="18" charset="0"/>
                <a:cs typeface="Times New Roman" pitchFamily="18" charset="0"/>
              </a:rPr>
              <a:t> </a:t>
            </a:r>
            <a:r>
              <a:rPr lang="en-US" sz="2400" dirty="0">
                <a:solidFill>
                  <a:srgbClr val="FF0000"/>
                </a:solidFill>
                <a:latin typeface="Times New Roman" pitchFamily="18" charset="0"/>
                <a:cs typeface="Times New Roman" pitchFamily="18" charset="0"/>
              </a:rPr>
              <a:t>CCA</a:t>
            </a:r>
            <a:r>
              <a:rPr lang="en-US" sz="2400" dirty="0">
                <a:solidFill>
                  <a:prstClr val="black"/>
                </a:solidFill>
                <a:latin typeface="Times New Roman" pitchFamily="18" charset="0"/>
                <a:cs typeface="Times New Roman" pitchFamily="18" charset="0"/>
              </a:rPr>
              <a:t> at their 3’-end. These three bases are not coded for by </a:t>
            </a:r>
            <a:r>
              <a:rPr lang="en-US" sz="2400" dirty="0">
                <a:solidFill>
                  <a:srgbClr val="FF0000"/>
                </a:solidFill>
                <a:latin typeface="Times New Roman" pitchFamily="18" charset="0"/>
                <a:cs typeface="Times New Roman" pitchFamily="18" charset="0"/>
              </a:rPr>
              <a:t>the </a:t>
            </a:r>
            <a:r>
              <a:rPr lang="en-US" sz="2400" dirty="0" err="1">
                <a:solidFill>
                  <a:srgbClr val="FF0000"/>
                </a:solidFill>
                <a:latin typeface="Times New Roman" pitchFamily="18" charset="0"/>
                <a:cs typeface="Times New Roman" pitchFamily="18" charset="0"/>
              </a:rPr>
              <a:t>tRNA</a:t>
            </a:r>
            <a:r>
              <a:rPr lang="en-US" sz="2400" dirty="0">
                <a:solidFill>
                  <a:srgbClr val="FF0000"/>
                </a:solidFill>
                <a:latin typeface="Times New Roman" pitchFamily="18" charset="0"/>
                <a:cs typeface="Times New Roman" pitchFamily="18" charset="0"/>
              </a:rPr>
              <a:t> gene</a:t>
            </a:r>
            <a:r>
              <a:rPr lang="en-US" sz="2400" dirty="0">
                <a:solidFill>
                  <a:prstClr val="black"/>
                </a:solidFill>
                <a:latin typeface="Times New Roman" pitchFamily="18" charset="0"/>
                <a:cs typeface="Times New Roman" pitchFamily="18" charset="0"/>
              </a:rPr>
              <a:t>. Instead, these nucleotides are added during processing of the pre-</a:t>
            </a:r>
            <a:r>
              <a:rPr lang="en-US" sz="2400" dirty="0" err="1">
                <a:solidFill>
                  <a:prstClr val="black"/>
                </a:solidFill>
                <a:latin typeface="Times New Roman" pitchFamily="18" charset="0"/>
                <a:cs typeface="Times New Roman" pitchFamily="18" charset="0"/>
              </a:rPr>
              <a:t>tRNA</a:t>
            </a:r>
            <a:r>
              <a:rPr lang="en-US" sz="2400" dirty="0">
                <a:solidFill>
                  <a:prstClr val="black"/>
                </a:solidFill>
                <a:latin typeface="Times New Roman" pitchFamily="18" charset="0"/>
                <a:cs typeface="Times New Roman" pitchFamily="18" charset="0"/>
              </a:rPr>
              <a:t> transcript. The enzyme responsible for the addition of the CCA-end is </a:t>
            </a:r>
            <a:r>
              <a:rPr lang="en-US" sz="2400" dirty="0" err="1">
                <a:solidFill>
                  <a:prstClr val="black"/>
                </a:solidFill>
                <a:latin typeface="Times New Roman" pitchFamily="18" charset="0"/>
                <a:cs typeface="Times New Roman" pitchFamily="18" charset="0"/>
              </a:rPr>
              <a:t>tRNA</a:t>
            </a:r>
            <a:r>
              <a:rPr lang="en-US" sz="2400" dirty="0">
                <a:solidFill>
                  <a:prstClr val="black"/>
                </a:solidFill>
                <a:latin typeface="Times New Roman" pitchFamily="18" charset="0"/>
                <a:cs typeface="Times New Roman" pitchFamily="18" charset="0"/>
              </a:rPr>
              <a:t> </a:t>
            </a:r>
            <a:r>
              <a:rPr lang="en-US" sz="2400" dirty="0" err="1">
                <a:solidFill>
                  <a:prstClr val="black"/>
                </a:solidFill>
                <a:latin typeface="Times New Roman" pitchFamily="18" charset="0"/>
                <a:cs typeface="Times New Roman" pitchFamily="18" charset="0"/>
              </a:rPr>
              <a:t>nucleotidyl</a:t>
            </a:r>
            <a:r>
              <a:rPr lang="en-US" sz="2400" dirty="0">
                <a:solidFill>
                  <a:prstClr val="black"/>
                </a:solidFill>
                <a:latin typeface="Times New Roman" pitchFamily="18" charset="0"/>
                <a:cs typeface="Times New Roman" pitchFamily="18" charset="0"/>
              </a:rPr>
              <a:t> </a:t>
            </a:r>
            <a:r>
              <a:rPr lang="en-US" sz="2400" dirty="0" err="1">
                <a:solidFill>
                  <a:prstClr val="black"/>
                </a:solidFill>
                <a:latin typeface="Times New Roman" pitchFamily="18" charset="0"/>
                <a:cs typeface="Times New Roman" pitchFamily="18" charset="0"/>
              </a:rPr>
              <a:t>transferase</a:t>
            </a:r>
            <a:r>
              <a:rPr lang="en-US" sz="2400" dirty="0">
                <a:solidFill>
                  <a:prstClr val="black"/>
                </a:solidFill>
                <a:latin typeface="Times New Roman" pitchFamily="18" charset="0"/>
                <a:cs typeface="Times New Roman" pitchFamily="18" charset="0"/>
              </a:rPr>
              <a:t> and the reaction proceeds according to the following scheme:</a:t>
            </a:r>
          </a:p>
          <a:p>
            <a:pPr algn="ctr">
              <a:lnSpc>
                <a:spcPct val="150000"/>
              </a:lnSpc>
            </a:pPr>
            <a:r>
              <a:rPr lang="en-US" sz="2400" dirty="0" err="1">
                <a:solidFill>
                  <a:prstClr val="black"/>
                </a:solidFill>
                <a:latin typeface="Times New Roman" pitchFamily="18" charset="0"/>
                <a:cs typeface="Times New Roman" pitchFamily="18" charset="0"/>
              </a:rPr>
              <a:t>tRNA</a:t>
            </a:r>
            <a:r>
              <a:rPr lang="en-US" sz="2400" dirty="0">
                <a:solidFill>
                  <a:prstClr val="black"/>
                </a:solidFill>
                <a:latin typeface="Times New Roman" pitchFamily="18" charset="0"/>
                <a:cs typeface="Times New Roman" pitchFamily="18" charset="0"/>
              </a:rPr>
              <a:t> +CTP --&gt; </a:t>
            </a:r>
            <a:r>
              <a:rPr lang="en-US" sz="2400" dirty="0" err="1">
                <a:solidFill>
                  <a:prstClr val="black"/>
                </a:solidFill>
                <a:latin typeface="Times New Roman" pitchFamily="18" charset="0"/>
                <a:cs typeface="Times New Roman" pitchFamily="18" charset="0"/>
              </a:rPr>
              <a:t>tRNA</a:t>
            </a:r>
            <a:r>
              <a:rPr lang="en-US" sz="2400" dirty="0">
                <a:solidFill>
                  <a:prstClr val="black"/>
                </a:solidFill>
                <a:latin typeface="Times New Roman" pitchFamily="18" charset="0"/>
                <a:cs typeface="Times New Roman" pitchFamily="18" charset="0"/>
              </a:rPr>
              <a:t>-C + </a:t>
            </a:r>
            <a:r>
              <a:rPr lang="en-US" sz="2400" dirty="0" err="1">
                <a:solidFill>
                  <a:prstClr val="black"/>
                </a:solidFill>
                <a:latin typeface="Times New Roman" pitchFamily="18" charset="0"/>
                <a:cs typeface="Times New Roman" pitchFamily="18" charset="0"/>
              </a:rPr>
              <a:t>PPi</a:t>
            </a:r>
            <a:r>
              <a:rPr lang="en-US" sz="2400" dirty="0">
                <a:solidFill>
                  <a:prstClr val="black"/>
                </a:solidFill>
                <a:latin typeface="Times New Roman" pitchFamily="18" charset="0"/>
                <a:cs typeface="Times New Roman" pitchFamily="18" charset="0"/>
              </a:rPr>
              <a:t> (pyrophosphate)</a:t>
            </a:r>
          </a:p>
          <a:p>
            <a:pPr algn="ctr">
              <a:lnSpc>
                <a:spcPct val="150000"/>
              </a:lnSpc>
            </a:pPr>
            <a:r>
              <a:rPr lang="en-US" sz="2400" dirty="0" err="1">
                <a:solidFill>
                  <a:prstClr val="black"/>
                </a:solidFill>
                <a:latin typeface="Times New Roman" pitchFamily="18" charset="0"/>
                <a:cs typeface="Times New Roman" pitchFamily="18" charset="0"/>
              </a:rPr>
              <a:t>tRNA</a:t>
            </a:r>
            <a:r>
              <a:rPr lang="en-US" sz="2400" dirty="0">
                <a:solidFill>
                  <a:prstClr val="black"/>
                </a:solidFill>
                <a:latin typeface="Times New Roman" pitchFamily="18" charset="0"/>
                <a:cs typeface="Times New Roman" pitchFamily="18" charset="0"/>
              </a:rPr>
              <a:t>-C +CTP --&gt; </a:t>
            </a:r>
            <a:r>
              <a:rPr lang="en-US" sz="2400" dirty="0" err="1">
                <a:solidFill>
                  <a:prstClr val="black"/>
                </a:solidFill>
                <a:latin typeface="Times New Roman" pitchFamily="18" charset="0"/>
                <a:cs typeface="Times New Roman" pitchFamily="18" charset="0"/>
              </a:rPr>
              <a:t>tRNA</a:t>
            </a:r>
            <a:r>
              <a:rPr lang="en-US" sz="2400" dirty="0">
                <a:solidFill>
                  <a:prstClr val="black"/>
                </a:solidFill>
                <a:latin typeface="Times New Roman" pitchFamily="18" charset="0"/>
                <a:cs typeface="Times New Roman" pitchFamily="18" charset="0"/>
              </a:rPr>
              <a:t>-C-C + </a:t>
            </a:r>
            <a:r>
              <a:rPr lang="en-US" sz="2400" dirty="0" err="1">
                <a:solidFill>
                  <a:prstClr val="black"/>
                </a:solidFill>
                <a:latin typeface="Times New Roman" pitchFamily="18" charset="0"/>
                <a:cs typeface="Times New Roman" pitchFamily="18" charset="0"/>
              </a:rPr>
              <a:t>PPi</a:t>
            </a:r>
            <a:endParaRPr lang="en-US" sz="2400" dirty="0">
              <a:solidFill>
                <a:prstClr val="black"/>
              </a:solidFill>
              <a:latin typeface="Times New Roman" pitchFamily="18" charset="0"/>
              <a:cs typeface="Times New Roman" pitchFamily="18" charset="0"/>
            </a:endParaRPr>
          </a:p>
          <a:p>
            <a:pPr algn="ctr">
              <a:lnSpc>
                <a:spcPct val="150000"/>
              </a:lnSpc>
            </a:pPr>
            <a:r>
              <a:rPr lang="en-US" sz="2400" dirty="0" err="1">
                <a:solidFill>
                  <a:prstClr val="black"/>
                </a:solidFill>
                <a:latin typeface="Times New Roman" pitchFamily="18" charset="0"/>
                <a:cs typeface="Times New Roman" pitchFamily="18" charset="0"/>
              </a:rPr>
              <a:t>tRNA</a:t>
            </a:r>
            <a:r>
              <a:rPr lang="en-US" sz="2400" dirty="0">
                <a:solidFill>
                  <a:prstClr val="black"/>
                </a:solidFill>
                <a:latin typeface="Times New Roman" pitchFamily="18" charset="0"/>
                <a:cs typeface="Times New Roman" pitchFamily="18" charset="0"/>
              </a:rPr>
              <a:t>-C-C +ATP --&gt; </a:t>
            </a:r>
            <a:r>
              <a:rPr lang="en-US" sz="2400" dirty="0" err="1">
                <a:solidFill>
                  <a:prstClr val="black"/>
                </a:solidFill>
                <a:latin typeface="Times New Roman" pitchFamily="18" charset="0"/>
                <a:cs typeface="Times New Roman" pitchFamily="18" charset="0"/>
              </a:rPr>
              <a:t>tRNA</a:t>
            </a:r>
            <a:r>
              <a:rPr lang="en-US" sz="2400" dirty="0">
                <a:solidFill>
                  <a:prstClr val="black"/>
                </a:solidFill>
                <a:latin typeface="Times New Roman" pitchFamily="18" charset="0"/>
                <a:cs typeface="Times New Roman" pitchFamily="18" charset="0"/>
              </a:rPr>
              <a:t>-C-C-A + </a:t>
            </a:r>
            <a:r>
              <a:rPr lang="en-US" sz="2400" dirty="0" err="1">
                <a:solidFill>
                  <a:prstClr val="black"/>
                </a:solidFill>
                <a:latin typeface="Times New Roman" pitchFamily="18" charset="0"/>
                <a:cs typeface="Times New Roman" pitchFamily="18" charset="0"/>
              </a:rPr>
              <a:t>PPi</a:t>
            </a:r>
            <a:endParaRPr lang="en-US" sz="2400" dirty="0">
              <a:solidFill>
                <a:prstClr val="black"/>
              </a:solidFill>
              <a:latin typeface="Times New Roman" pitchFamily="18" charset="0"/>
              <a:cs typeface="Times New Roman" pitchFamily="18" charset="0"/>
            </a:endParaRPr>
          </a:p>
          <a:p>
            <a:pPr algn="just">
              <a:lnSpc>
                <a:spcPct val="150000"/>
              </a:lnSpc>
            </a:pPr>
            <a:r>
              <a:rPr lang="en-US" sz="2400" dirty="0">
                <a:solidFill>
                  <a:prstClr val="black"/>
                </a:solidFill>
                <a:latin typeface="Times New Roman" pitchFamily="18" charset="0"/>
                <a:cs typeface="Times New Roman" pitchFamily="18" charset="0"/>
              </a:rPr>
              <a:t>4. Mature </a:t>
            </a:r>
            <a:r>
              <a:rPr lang="en-US" sz="2400" dirty="0" err="1">
                <a:solidFill>
                  <a:prstClr val="black"/>
                </a:solidFill>
                <a:latin typeface="Times New Roman" pitchFamily="18" charset="0"/>
                <a:cs typeface="Times New Roman" pitchFamily="18" charset="0"/>
              </a:rPr>
              <a:t>tRNAs</a:t>
            </a:r>
            <a:r>
              <a:rPr lang="en-US" sz="2400" dirty="0">
                <a:solidFill>
                  <a:prstClr val="black"/>
                </a:solidFill>
                <a:latin typeface="Times New Roman" pitchFamily="18" charset="0"/>
                <a:cs typeface="Times New Roman" pitchFamily="18" charset="0"/>
              </a:rPr>
              <a:t> can contain up to 10% bases other than the usual adenine (A), guanine (G), </a:t>
            </a:r>
            <a:r>
              <a:rPr lang="en-US" sz="2400" dirty="0" err="1">
                <a:solidFill>
                  <a:prstClr val="black"/>
                </a:solidFill>
                <a:latin typeface="Times New Roman" pitchFamily="18" charset="0"/>
                <a:cs typeface="Times New Roman" pitchFamily="18" charset="0"/>
              </a:rPr>
              <a:t>cytidine</a:t>
            </a:r>
            <a:r>
              <a:rPr lang="en-US" sz="2400" dirty="0">
                <a:solidFill>
                  <a:prstClr val="black"/>
                </a:solidFill>
                <a:latin typeface="Times New Roman" pitchFamily="18" charset="0"/>
                <a:cs typeface="Times New Roman" pitchFamily="18" charset="0"/>
              </a:rPr>
              <a:t> (C) and uracil (U). These base modifications are introduced into the </a:t>
            </a:r>
            <a:r>
              <a:rPr lang="en-US" sz="2400" dirty="0" err="1">
                <a:solidFill>
                  <a:prstClr val="black"/>
                </a:solidFill>
                <a:latin typeface="Times New Roman" pitchFamily="18" charset="0"/>
                <a:cs typeface="Times New Roman" pitchFamily="18" charset="0"/>
              </a:rPr>
              <a:t>tRNA</a:t>
            </a:r>
            <a:r>
              <a:rPr lang="en-US" sz="2400" dirty="0">
                <a:solidFill>
                  <a:prstClr val="black"/>
                </a:solidFill>
                <a:latin typeface="Times New Roman" pitchFamily="18" charset="0"/>
                <a:cs typeface="Times New Roman" pitchFamily="18" charset="0"/>
              </a:rPr>
              <a:t> at the final processing step. The biological function of most of the modified bases is uncertain and the translation process seems normal in mutants lacking the enzymes responsible for modifying the bases.</a:t>
            </a:r>
          </a:p>
        </p:txBody>
      </p:sp>
    </p:spTree>
    <p:extLst>
      <p:ext uri="{BB962C8B-B14F-4D97-AF65-F5344CB8AC3E}">
        <p14:creationId xmlns:p14="http://schemas.microsoft.com/office/powerpoint/2010/main" xmlns="" val="38248771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3013" y="1661037"/>
            <a:ext cx="11665974" cy="5009833"/>
          </a:xfrm>
          <a:prstGeom prst="rect">
            <a:avLst/>
          </a:prstGeom>
        </p:spPr>
        <p:txBody>
          <a:bodyPr wrap="square">
            <a:spAutoFit/>
          </a:bodyPr>
          <a:lstStyle/>
          <a:p>
            <a:pPr algn="just">
              <a:lnSpc>
                <a:spcPct val="150000"/>
              </a:lnSpc>
            </a:pPr>
            <a:r>
              <a:rPr lang="en-US" sz="2400" dirty="0">
                <a:latin typeface="Arial" panose="020B0604020202020204" pitchFamily="34" charset="0"/>
                <a:cs typeface="Arial" panose="020B0604020202020204" pitchFamily="34" charset="0"/>
              </a:rPr>
              <a:t>α-</a:t>
            </a:r>
            <a:r>
              <a:rPr lang="en-US" sz="2400" dirty="0" err="1">
                <a:latin typeface="Arial" panose="020B0604020202020204" pitchFamily="34" charset="0"/>
                <a:cs typeface="Arial" panose="020B0604020202020204" pitchFamily="34" charset="0"/>
              </a:rPr>
              <a:t>Amanitin</a:t>
            </a:r>
            <a:r>
              <a:rPr lang="en-US" sz="2400" dirty="0">
                <a:latin typeface="Arial" panose="020B0604020202020204" pitchFamily="34" charset="0"/>
                <a:cs typeface="Arial" panose="020B0604020202020204" pitchFamily="34" charset="0"/>
              </a:rPr>
              <a:t> and </a:t>
            </a:r>
            <a:r>
              <a:rPr lang="en-US" sz="2400" dirty="0" err="1">
                <a:latin typeface="Arial" panose="020B0604020202020204" pitchFamily="34" charset="0"/>
                <a:cs typeface="Arial" panose="020B0604020202020204" pitchFamily="34" charset="0"/>
              </a:rPr>
              <a:t>actinomycin</a:t>
            </a:r>
            <a:r>
              <a:rPr lang="en-US" sz="2400" dirty="0">
                <a:latin typeface="Arial" panose="020B0604020202020204" pitchFamily="34" charset="0"/>
                <a:cs typeface="Arial" panose="020B0604020202020204" pitchFamily="34" charset="0"/>
              </a:rPr>
              <a:t> D are commonly used inhibitors of transcription. α-</a:t>
            </a:r>
            <a:r>
              <a:rPr lang="en-US" sz="2400" dirty="0" err="1">
                <a:latin typeface="Arial" panose="020B0604020202020204" pitchFamily="34" charset="0"/>
                <a:cs typeface="Arial" panose="020B0604020202020204" pitchFamily="34" charset="0"/>
              </a:rPr>
              <a:t>Amanitin</a:t>
            </a:r>
            <a:r>
              <a:rPr lang="en-US" sz="2400" dirty="0">
                <a:latin typeface="Arial" panose="020B0604020202020204" pitchFamily="34" charset="0"/>
                <a:cs typeface="Arial" panose="020B0604020202020204" pitchFamily="34" charset="0"/>
              </a:rPr>
              <a:t> binds to the largest subunits of RNA polymerase II (RNAP II) and RNAP III, with RNAP II being the most sensitive. As a consequence, the incorporation of new </a:t>
            </a:r>
            <a:r>
              <a:rPr lang="en-US" sz="2400" dirty="0" err="1">
                <a:latin typeface="Arial" panose="020B0604020202020204" pitchFamily="34" charset="0"/>
                <a:cs typeface="Arial" panose="020B0604020202020204" pitchFamily="34" charset="0"/>
              </a:rPr>
              <a:t>ribonucleotides</a:t>
            </a:r>
            <a:r>
              <a:rPr lang="en-US" sz="2400" dirty="0">
                <a:latin typeface="Arial" panose="020B0604020202020204" pitchFamily="34" charset="0"/>
                <a:cs typeface="Arial" panose="020B0604020202020204" pitchFamily="34" charset="0"/>
              </a:rPr>
              <a:t> into the nascent RNA chains is blocked </a:t>
            </a:r>
          </a:p>
          <a:p>
            <a:pPr algn="just">
              <a:lnSpc>
                <a:spcPct val="150000"/>
              </a:lnSpc>
            </a:pPr>
            <a:r>
              <a:rPr lang="en-US" sz="2400" dirty="0" err="1">
                <a:latin typeface="Arial" panose="020B0604020202020204" pitchFamily="34" charset="0"/>
                <a:cs typeface="Arial" panose="020B0604020202020204" pitchFamily="34" charset="0"/>
              </a:rPr>
              <a:t>Rifamycins</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macrocyclic</a:t>
            </a:r>
            <a:r>
              <a:rPr lang="en-US" sz="2400" dirty="0">
                <a:latin typeface="Arial" panose="020B0604020202020204" pitchFamily="34" charset="0"/>
                <a:cs typeface="Arial" panose="020B0604020202020204" pitchFamily="34" charset="0"/>
              </a:rPr>
              <a:t> antibiotics produced by Streptomyces </a:t>
            </a:r>
            <a:r>
              <a:rPr lang="en-US" sz="2400" dirty="0" err="1">
                <a:latin typeface="Arial" panose="020B0604020202020204" pitchFamily="34" charset="0"/>
                <a:cs typeface="Arial" panose="020B0604020202020204" pitchFamily="34" charset="0"/>
              </a:rPr>
              <a:t>mediterranei</a:t>
            </a:r>
            <a:r>
              <a:rPr lang="en-US" sz="2400" dirty="0">
                <a:latin typeface="Arial" panose="020B0604020202020204" pitchFamily="34" charset="0"/>
                <a:cs typeface="Arial" panose="020B0604020202020204" pitchFamily="34" charset="0"/>
              </a:rPr>
              <a:t>, inhibit the bacterial RNA polymerase, by binding to the beta subunit, which is one of the five subunits of the enzyme: They have little action on the human RNA polymerase. This group of antibiotics includes rifampicin, rifabutin.</a:t>
            </a:r>
          </a:p>
          <a:p>
            <a:pPr algn="just">
              <a:lnSpc>
                <a:spcPct val="150000"/>
              </a:lnSpc>
            </a:pPr>
            <a:endParaRPr lang="en-US" sz="2400" dirty="0">
              <a:latin typeface="Arial" panose="020B0604020202020204" pitchFamily="34" charset="0"/>
              <a:cs typeface="Arial" panose="020B0604020202020204" pitchFamily="34" charset="0"/>
            </a:endParaRPr>
          </a:p>
        </p:txBody>
      </p:sp>
      <p:sp>
        <p:nvSpPr>
          <p:cNvPr id="5" name="Rectangle 4"/>
          <p:cNvSpPr/>
          <p:nvPr/>
        </p:nvSpPr>
        <p:spPr>
          <a:xfrm>
            <a:off x="3097160" y="334614"/>
            <a:ext cx="6135329" cy="584775"/>
          </a:xfrm>
          <a:prstGeom prst="rect">
            <a:avLst/>
          </a:prstGeom>
        </p:spPr>
        <p:txBody>
          <a:bodyPr wrap="square">
            <a:spAutoFit/>
          </a:bodyPr>
          <a:lstStyle/>
          <a:p>
            <a:r>
              <a:rPr lang="en-US" sz="3200" b="1" dirty="0">
                <a:solidFill>
                  <a:srgbClr val="7030A0"/>
                </a:solidFill>
              </a:rPr>
              <a:t>INHIBITORS OF TRANSCRIPTION</a:t>
            </a:r>
          </a:p>
        </p:txBody>
      </p:sp>
    </p:spTree>
    <p:extLst>
      <p:ext uri="{BB962C8B-B14F-4D97-AF65-F5344CB8AC3E}">
        <p14:creationId xmlns:p14="http://schemas.microsoft.com/office/powerpoint/2010/main" xmlns="" val="27928153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1897" y="781664"/>
            <a:ext cx="11828206" cy="5563831"/>
          </a:xfrm>
          <a:prstGeom prst="rect">
            <a:avLst/>
          </a:prstGeom>
        </p:spPr>
        <p:txBody>
          <a:bodyPr wrap="square">
            <a:spAutoFit/>
          </a:bodyPr>
          <a:lstStyle/>
          <a:p>
            <a:pPr algn="just">
              <a:lnSpc>
                <a:spcPct val="150000"/>
              </a:lnSpc>
            </a:pPr>
            <a:r>
              <a:rPr lang="en-US" sz="2400" b="1" dirty="0">
                <a:latin typeface="Arial" panose="020B0604020202020204" pitchFamily="34" charset="0"/>
                <a:cs typeface="Arial" panose="020B0604020202020204" pitchFamily="34" charset="0"/>
              </a:rPr>
              <a:t>Rifampin</a:t>
            </a:r>
          </a:p>
          <a:p>
            <a:pPr algn="just">
              <a:lnSpc>
                <a:spcPct val="150000"/>
              </a:lnSpc>
            </a:pPr>
            <a:r>
              <a:rPr lang="en-US" sz="2400" dirty="0">
                <a:latin typeface="Arial" panose="020B0604020202020204" pitchFamily="34" charset="0"/>
                <a:cs typeface="Arial" panose="020B0604020202020204" pitchFamily="34" charset="0"/>
              </a:rPr>
              <a:t>Rifampin, also called rifampicin, has a bactericidal activity against a wide range of microorganisms, of which Mycobacterium tuberculosis and Mycobacterium </a:t>
            </a:r>
            <a:r>
              <a:rPr lang="en-US" sz="2400" dirty="0" err="1">
                <a:latin typeface="Arial" panose="020B0604020202020204" pitchFamily="34" charset="0"/>
                <a:cs typeface="Arial" panose="020B0604020202020204" pitchFamily="34" charset="0"/>
              </a:rPr>
              <a:t>lepræ</a:t>
            </a:r>
            <a:r>
              <a:rPr lang="en-US" sz="2400" dirty="0">
                <a:latin typeface="Arial" panose="020B0604020202020204" pitchFamily="34" charset="0"/>
                <a:cs typeface="Arial" panose="020B0604020202020204" pitchFamily="34" charset="0"/>
              </a:rPr>
              <a:t> as well as staphylococci, streptococci, Neisseria, Listeria </a:t>
            </a:r>
            <a:r>
              <a:rPr lang="en-US" sz="2400" dirty="0" err="1">
                <a:latin typeface="Arial" panose="020B0604020202020204" pitchFamily="34" charset="0"/>
                <a:cs typeface="Arial" panose="020B0604020202020204" pitchFamily="34" charset="0"/>
              </a:rPr>
              <a:t>monocytogenes</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Brucella</a:t>
            </a:r>
            <a:r>
              <a:rPr lang="en-US" sz="2400" dirty="0">
                <a:latin typeface="Arial" panose="020B0604020202020204" pitchFamily="34" charset="0"/>
                <a:cs typeface="Arial" panose="020B0604020202020204" pitchFamily="34" charset="0"/>
              </a:rPr>
              <a:t>… </a:t>
            </a:r>
          </a:p>
          <a:p>
            <a:pPr algn="just">
              <a:lnSpc>
                <a:spcPct val="150000"/>
              </a:lnSpc>
            </a:pPr>
            <a:r>
              <a:rPr lang="en-US" sz="2400" dirty="0">
                <a:latin typeface="Arial" panose="020B0604020202020204" pitchFamily="34" charset="0"/>
                <a:cs typeface="Arial" panose="020B0604020202020204" pitchFamily="34" charset="0"/>
              </a:rPr>
              <a:t>It is used as </a:t>
            </a:r>
            <a:r>
              <a:rPr lang="en-US" sz="2400" dirty="0" err="1">
                <a:latin typeface="Arial" panose="020B0604020202020204" pitchFamily="34" charset="0"/>
                <a:cs typeface="Arial" panose="020B0604020202020204" pitchFamily="34" charset="0"/>
              </a:rPr>
              <a:t>antituberculous</a:t>
            </a:r>
            <a:r>
              <a:rPr lang="en-US" sz="2400" dirty="0">
                <a:latin typeface="Arial" panose="020B0604020202020204" pitchFamily="34" charset="0"/>
                <a:cs typeface="Arial" panose="020B0604020202020204" pitchFamily="34" charset="0"/>
              </a:rPr>
              <a:t> drug, always combined to two or three other drugs to avoid the emergence of resistance and as anti-leprous drug. Its other clinical uses are brucellosis and the prophylaxis of meningococcal meningitis. Rifampicin (</a:t>
            </a:r>
            <a:r>
              <a:rPr lang="en-US" sz="2400" dirty="0" err="1">
                <a:latin typeface="Arial" panose="020B0604020202020204" pitchFamily="34" charset="0"/>
                <a:cs typeface="Arial" panose="020B0604020202020204" pitchFamily="34" charset="0"/>
              </a:rPr>
              <a:t>Rifadin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Rimactan</a:t>
            </a:r>
            <a:r>
              <a:rPr lang="en-US" sz="2400" dirty="0">
                <a:latin typeface="Arial" panose="020B0604020202020204" pitchFamily="34" charset="0"/>
                <a:cs typeface="Arial" panose="020B0604020202020204" pitchFamily="34" charset="0"/>
              </a:rPr>
              <a:t>*) is marketed alone and in combination with isoniazid (</a:t>
            </a:r>
            <a:r>
              <a:rPr lang="en-US" sz="2400" dirty="0" err="1">
                <a:latin typeface="Arial" panose="020B0604020202020204" pitchFamily="34" charset="0"/>
                <a:cs typeface="Arial" panose="020B0604020202020204" pitchFamily="34" charset="0"/>
              </a:rPr>
              <a:t>Rifinah</a:t>
            </a:r>
            <a:r>
              <a:rPr lang="en-US" sz="2400" dirty="0">
                <a:latin typeface="Arial" panose="020B0604020202020204" pitchFamily="34" charset="0"/>
                <a:cs typeface="Arial" panose="020B0604020202020204" pitchFamily="34" charset="0"/>
              </a:rPr>
              <a:t>*) and with isoniazid and </a:t>
            </a:r>
            <a:r>
              <a:rPr lang="en-US" sz="2400" dirty="0" err="1">
                <a:latin typeface="Arial" panose="020B0604020202020204" pitchFamily="34" charset="0"/>
                <a:cs typeface="Arial" panose="020B0604020202020204" pitchFamily="34" charset="0"/>
              </a:rPr>
              <a:t>pyrazinamid</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Rifater</a:t>
            </a:r>
            <a:r>
              <a:rPr lang="en-US" sz="2400" dirty="0">
                <a:latin typeface="Arial" panose="020B0604020202020204" pitchFamily="34" charset="0"/>
                <a:cs typeface="Arial" panose="020B0604020202020204" pitchFamily="34" charset="0"/>
              </a:rPr>
              <a:t>*).</a:t>
            </a:r>
          </a:p>
          <a:p>
            <a:pPr algn="just">
              <a:lnSpc>
                <a:spcPct val="150000"/>
              </a:lnSpc>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6341484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6477" y="295674"/>
            <a:ext cx="11710219" cy="6117829"/>
          </a:xfrm>
          <a:prstGeom prst="rect">
            <a:avLst/>
          </a:prstGeom>
        </p:spPr>
        <p:txBody>
          <a:bodyPr wrap="square">
            <a:spAutoFit/>
          </a:bodyPr>
          <a:lstStyle/>
          <a:p>
            <a:pPr algn="just">
              <a:lnSpc>
                <a:spcPct val="150000"/>
              </a:lnSpc>
            </a:pPr>
            <a:r>
              <a:rPr lang="en-US" sz="2400" b="1" dirty="0" err="1">
                <a:latin typeface="Arial" panose="020B0604020202020204" pitchFamily="34" charset="0"/>
                <a:cs typeface="Arial" panose="020B0604020202020204" pitchFamily="34" charset="0"/>
              </a:rPr>
              <a:t>Rifabutin</a:t>
            </a:r>
            <a:r>
              <a:rPr lang="en-US" sz="2400" b="1" dirty="0">
                <a:latin typeface="Arial" panose="020B0604020202020204" pitchFamily="34" charset="0"/>
                <a:cs typeface="Arial" panose="020B0604020202020204" pitchFamily="34" charset="0"/>
              </a:rPr>
              <a:t> </a:t>
            </a:r>
          </a:p>
          <a:p>
            <a:pPr algn="just">
              <a:lnSpc>
                <a:spcPct val="150000"/>
              </a:lnSpc>
            </a:pPr>
            <a:r>
              <a:rPr lang="en-US" sz="2400" dirty="0" err="1">
                <a:latin typeface="Arial" panose="020B0604020202020204" pitchFamily="34" charset="0"/>
                <a:cs typeface="Arial" panose="020B0604020202020204" pitchFamily="34" charset="0"/>
              </a:rPr>
              <a:t>Rifabutin</a:t>
            </a:r>
            <a:r>
              <a:rPr lang="en-US" sz="2400" dirty="0">
                <a:latin typeface="Arial" panose="020B0604020202020204" pitchFamily="34" charset="0"/>
                <a:cs typeface="Arial" panose="020B0604020202020204" pitchFamily="34" charset="0"/>
              </a:rPr>
              <a:t> has an antibacterial activity quite similar to that of rifampin, it is active against mycobacteria such as Mycobacterium tuberculosis and Mycobacterium </a:t>
            </a:r>
            <a:r>
              <a:rPr lang="en-US" sz="2400" dirty="0" err="1">
                <a:latin typeface="Arial" panose="020B0604020202020204" pitchFamily="34" charset="0"/>
                <a:cs typeface="Arial" panose="020B0604020202020204" pitchFamily="34" charset="0"/>
              </a:rPr>
              <a:t>avium</a:t>
            </a:r>
            <a:r>
              <a:rPr lang="en-US" sz="2400" dirty="0">
                <a:latin typeface="Arial" panose="020B0604020202020204" pitchFamily="34" charset="0"/>
                <a:cs typeface="Arial" panose="020B0604020202020204" pitchFamily="34" charset="0"/>
              </a:rPr>
              <a:t> complex. It is also active against several gram-positive bacteria. </a:t>
            </a:r>
          </a:p>
          <a:p>
            <a:pPr algn="just">
              <a:lnSpc>
                <a:spcPct val="150000"/>
              </a:lnSpc>
            </a:pPr>
            <a:r>
              <a:rPr lang="en-US" sz="2400" dirty="0" err="1">
                <a:latin typeface="Arial" panose="020B0604020202020204" pitchFamily="34" charset="0"/>
                <a:cs typeface="Arial" panose="020B0604020202020204" pitchFamily="34" charset="0"/>
              </a:rPr>
              <a:t>Rifabutin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Mycobutin</a:t>
            </a:r>
            <a:r>
              <a:rPr lang="en-US" sz="2400" dirty="0">
                <a:latin typeface="Arial" panose="020B0604020202020204" pitchFamily="34" charset="0"/>
                <a:cs typeface="Arial" panose="020B0604020202020204" pitchFamily="34" charset="0"/>
              </a:rPr>
              <a:t>*) is used for the curative treatment of multidrug-resistant tuberculosis and for the prophylactic treatment of Mycobacterium </a:t>
            </a:r>
            <a:r>
              <a:rPr lang="en-US" sz="2400" dirty="0" err="1">
                <a:latin typeface="Arial" panose="020B0604020202020204" pitchFamily="34" charset="0"/>
                <a:cs typeface="Arial" panose="020B0604020202020204" pitchFamily="34" charset="0"/>
              </a:rPr>
              <a:t>avium</a:t>
            </a:r>
            <a:r>
              <a:rPr lang="en-US" sz="2400" dirty="0">
                <a:latin typeface="Arial" panose="020B0604020202020204" pitchFamily="34" charset="0"/>
                <a:cs typeface="Arial" panose="020B0604020202020204" pitchFamily="34" charset="0"/>
              </a:rPr>
              <a:t> complex infection in </a:t>
            </a:r>
            <a:r>
              <a:rPr lang="en-US" sz="2400" dirty="0" err="1">
                <a:latin typeface="Arial" panose="020B0604020202020204" pitchFamily="34" charset="0"/>
                <a:cs typeface="Arial" panose="020B0604020202020204" pitchFamily="34" charset="0"/>
              </a:rPr>
              <a:t>immunocompromised</a:t>
            </a:r>
            <a:r>
              <a:rPr lang="en-US" sz="2400" dirty="0">
                <a:latin typeface="Arial" panose="020B0604020202020204" pitchFamily="34" charset="0"/>
                <a:cs typeface="Arial" panose="020B0604020202020204" pitchFamily="34" charset="0"/>
              </a:rPr>
              <a:t> patients. </a:t>
            </a:r>
            <a:r>
              <a:rPr lang="en-US" sz="2400" dirty="0" err="1">
                <a:latin typeface="Arial" panose="020B0604020202020204" pitchFamily="34" charset="0"/>
                <a:cs typeface="Arial" panose="020B0604020202020204" pitchFamily="34" charset="0"/>
              </a:rPr>
              <a:t>Rifabutin</a:t>
            </a:r>
            <a:r>
              <a:rPr lang="en-US" sz="2400" dirty="0">
                <a:latin typeface="Arial" panose="020B0604020202020204" pitchFamily="34" charset="0"/>
                <a:cs typeface="Arial" panose="020B0604020202020204" pitchFamily="34" charset="0"/>
              </a:rPr>
              <a:t> is a less potent microsomal enzyme inducer than rifampin and can be preferred in patients taking other drugs. Rifampin and </a:t>
            </a:r>
            <a:r>
              <a:rPr lang="en-US" sz="2400" dirty="0" err="1">
                <a:latin typeface="Arial" panose="020B0604020202020204" pitchFamily="34" charset="0"/>
                <a:cs typeface="Arial" panose="020B0604020202020204" pitchFamily="34" charset="0"/>
              </a:rPr>
              <a:t>rifabutin</a:t>
            </a:r>
            <a:r>
              <a:rPr lang="en-US" sz="2400" dirty="0">
                <a:latin typeface="Arial" panose="020B0604020202020204" pitchFamily="34" charset="0"/>
                <a:cs typeface="Arial" panose="020B0604020202020204" pitchFamily="34" charset="0"/>
              </a:rPr>
              <a:t> can elicit a rise in hepatic transaminases and thrombocytopenia and neutropenia. They give an orange color to the urine. </a:t>
            </a:r>
            <a:r>
              <a:rPr lang="en-US" sz="2400" dirty="0" err="1">
                <a:latin typeface="Arial" panose="020B0604020202020204" pitchFamily="34" charset="0"/>
                <a:cs typeface="Arial" panose="020B0604020202020204" pitchFamily="34" charset="0"/>
              </a:rPr>
              <a:t>Rifabutin</a:t>
            </a:r>
            <a:r>
              <a:rPr lang="en-US" sz="2400" dirty="0">
                <a:latin typeface="Arial" panose="020B0604020202020204" pitchFamily="34" charset="0"/>
                <a:cs typeface="Arial" panose="020B0604020202020204" pitchFamily="34" charset="0"/>
              </a:rPr>
              <a:t> can cause uveitis.</a:t>
            </a:r>
          </a:p>
        </p:txBody>
      </p:sp>
    </p:spTree>
    <p:extLst>
      <p:ext uri="{BB962C8B-B14F-4D97-AF65-F5344CB8AC3E}">
        <p14:creationId xmlns:p14="http://schemas.microsoft.com/office/powerpoint/2010/main" xmlns="" val="2411620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0C8037C-328E-4F5E-8099-FCFF855BEBF6}"/>
              </a:ext>
            </a:extLst>
          </p:cNvPr>
          <p:cNvPicPr>
            <a:picLocks noChangeAspect="1"/>
          </p:cNvPicPr>
          <p:nvPr/>
        </p:nvPicPr>
        <p:blipFill>
          <a:blip r:embed="rId2"/>
          <a:stretch>
            <a:fillRect/>
          </a:stretch>
        </p:blipFill>
        <p:spPr>
          <a:xfrm>
            <a:off x="1548582" y="30530"/>
            <a:ext cx="9135688" cy="6827469"/>
          </a:xfrm>
          <a:prstGeom prst="rect">
            <a:avLst/>
          </a:prstGeom>
        </p:spPr>
      </p:pic>
    </p:spTree>
    <p:extLst>
      <p:ext uri="{BB962C8B-B14F-4D97-AF65-F5344CB8AC3E}">
        <p14:creationId xmlns:p14="http://schemas.microsoft.com/office/powerpoint/2010/main" xmlns="" val="272720302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092" y="246114"/>
            <a:ext cx="10795820" cy="2793842"/>
          </a:xfrm>
          <a:prstGeom prst="rect">
            <a:avLst/>
          </a:prstGeom>
        </p:spPr>
        <p:txBody>
          <a:bodyPr wrap="square">
            <a:spAutoFit/>
          </a:bodyPr>
          <a:lstStyle/>
          <a:p>
            <a:pPr algn="just">
              <a:lnSpc>
                <a:spcPct val="150000"/>
              </a:lnSpc>
            </a:pPr>
            <a:r>
              <a:rPr lang="en-US" sz="2400" b="1" dirty="0" err="1">
                <a:latin typeface="Arial" panose="020B0604020202020204" pitchFamily="34" charset="0"/>
                <a:cs typeface="Arial" panose="020B0604020202020204" pitchFamily="34" charset="0"/>
              </a:rPr>
              <a:t>Rifamycine</a:t>
            </a:r>
            <a:r>
              <a:rPr lang="en-US" sz="2400" b="1" dirty="0">
                <a:latin typeface="Arial" panose="020B0604020202020204" pitchFamily="34" charset="0"/>
                <a:cs typeface="Arial" panose="020B0604020202020204" pitchFamily="34" charset="0"/>
              </a:rPr>
              <a:t> </a:t>
            </a:r>
          </a:p>
          <a:p>
            <a:pPr algn="just">
              <a:lnSpc>
                <a:spcPct val="150000"/>
              </a:lnSpc>
            </a:pPr>
            <a:r>
              <a:rPr lang="en-US" sz="2400" dirty="0" err="1">
                <a:latin typeface="Arial" panose="020B0604020202020204" pitchFamily="34" charset="0"/>
                <a:cs typeface="Arial" panose="020B0604020202020204" pitchFamily="34" charset="0"/>
              </a:rPr>
              <a:t>Rifamycine</a:t>
            </a:r>
            <a:r>
              <a:rPr lang="en-US" sz="2400" dirty="0">
                <a:latin typeface="Arial" panose="020B0604020202020204" pitchFamily="34" charset="0"/>
                <a:cs typeface="Arial" panose="020B0604020202020204" pitchFamily="34" charset="0"/>
              </a:rPr>
              <a:t> S.V is used in the form of ophthalmic solution.</a:t>
            </a:r>
          </a:p>
          <a:p>
            <a:pPr algn="just">
              <a:lnSpc>
                <a:spcPct val="150000"/>
              </a:lnSpc>
            </a:pPr>
            <a:r>
              <a:rPr lang="en-US" sz="2400" b="1" dirty="0" err="1">
                <a:latin typeface="Arial" panose="020B0604020202020204" pitchFamily="34" charset="0"/>
                <a:cs typeface="Arial" panose="020B0604020202020204" pitchFamily="34" charset="0"/>
              </a:rPr>
              <a:t>Rifapentine</a:t>
            </a:r>
            <a:r>
              <a:rPr lang="en-US" sz="2400" b="1" dirty="0">
                <a:latin typeface="Arial" panose="020B0604020202020204" pitchFamily="34" charset="0"/>
                <a:cs typeface="Arial" panose="020B0604020202020204" pitchFamily="34" charset="0"/>
              </a:rPr>
              <a:t> </a:t>
            </a:r>
          </a:p>
          <a:p>
            <a:pPr algn="just">
              <a:lnSpc>
                <a:spcPct val="150000"/>
              </a:lnSpc>
            </a:pPr>
            <a:r>
              <a:rPr lang="en-US" sz="2400" dirty="0" err="1">
                <a:latin typeface="Arial" panose="020B0604020202020204" pitchFamily="34" charset="0"/>
                <a:cs typeface="Arial" panose="020B0604020202020204" pitchFamily="34" charset="0"/>
              </a:rPr>
              <a:t>Rifapentine</a:t>
            </a:r>
            <a:r>
              <a:rPr lang="en-US" sz="2400" dirty="0">
                <a:latin typeface="Arial" panose="020B0604020202020204" pitchFamily="34" charset="0"/>
                <a:cs typeface="Arial" panose="020B0604020202020204" pitchFamily="34" charset="0"/>
              </a:rPr>
              <a:t> is a rifampin analog used in certain countries for tuberculosis therapy.</a:t>
            </a:r>
          </a:p>
        </p:txBody>
      </p:sp>
      <p:pic>
        <p:nvPicPr>
          <p:cNvPr id="1026" name="Picture 2" descr="http://www.pharmacorama.com/en/Sections/images/Proteins-biosynthesis-1-image.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251070" y="3429000"/>
            <a:ext cx="6196987" cy="342899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9381592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943486" y="4286250"/>
            <a:ext cx="4053030" cy="2169825"/>
          </a:xfrm>
          <a:prstGeom prst="rect">
            <a:avLst/>
          </a:prstGeom>
        </p:spPr>
        <p:txBody>
          <a:bodyPr wrap="square">
            <a:spAutoFit/>
          </a:bodyPr>
          <a:lstStyle/>
          <a:p>
            <a:pPr eaLnBrk="0" fontAlgn="base" hangingPunct="0">
              <a:spcBef>
                <a:spcPct val="0"/>
              </a:spcBef>
              <a:spcAft>
                <a:spcPct val="0"/>
              </a:spcAft>
              <a:tabLst>
                <a:tab pos="3858816" algn="l"/>
              </a:tabLst>
            </a:pPr>
            <a:r>
              <a:rPr lang="en-US" sz="1350" b="1" dirty="0">
                <a:solidFill>
                  <a:prstClr val="black"/>
                </a:solidFill>
                <a:latin typeface="Times New Roman" pitchFamily="18" charset="0"/>
                <a:ea typeface="Calibri" pitchFamily="34" charset="0"/>
                <a:cs typeface="Times New Roman" pitchFamily="18" charset="0"/>
              </a:rPr>
              <a:t>V. </a:t>
            </a:r>
            <a:r>
              <a:rPr lang="en-US" sz="1350" b="1" dirty="0" err="1">
                <a:solidFill>
                  <a:prstClr val="black"/>
                </a:solidFill>
                <a:latin typeface="Times New Roman" pitchFamily="18" charset="0"/>
                <a:ea typeface="Calibri" pitchFamily="34" charset="0"/>
                <a:cs typeface="Times New Roman" pitchFamily="18" charset="0"/>
              </a:rPr>
              <a:t>Magendira</a:t>
            </a:r>
            <a:r>
              <a:rPr lang="en-US" sz="1350" b="1" dirty="0">
                <a:solidFill>
                  <a:prstClr val="black"/>
                </a:solidFill>
                <a:latin typeface="Times New Roman" pitchFamily="18" charset="0"/>
                <a:ea typeface="Calibri" pitchFamily="34" charset="0"/>
                <a:cs typeface="Times New Roman" pitchFamily="18" charset="0"/>
              </a:rPr>
              <a:t> Mani</a:t>
            </a:r>
            <a:endParaRPr lang="en-US" sz="600" dirty="0">
              <a:solidFill>
                <a:prstClr val="black"/>
              </a:solidFill>
              <a:latin typeface="Arial" pitchFamily="34" charset="0"/>
              <a:cs typeface="Arial" pitchFamily="34" charset="0"/>
            </a:endParaRPr>
          </a:p>
          <a:p>
            <a:pPr eaLnBrk="0" fontAlgn="base" hangingPunct="0">
              <a:spcBef>
                <a:spcPct val="0"/>
              </a:spcBef>
              <a:spcAft>
                <a:spcPct val="0"/>
              </a:spcAft>
              <a:tabLst>
                <a:tab pos="3858816" algn="l"/>
              </a:tabLst>
            </a:pPr>
            <a:r>
              <a:rPr lang="en-US" sz="1350" b="1" dirty="0">
                <a:solidFill>
                  <a:prstClr val="black"/>
                </a:solidFill>
                <a:latin typeface="Times New Roman" pitchFamily="18" charset="0"/>
                <a:ea typeface="Calibri" pitchFamily="34" charset="0"/>
                <a:cs typeface="Times New Roman" pitchFamily="18" charset="0"/>
              </a:rPr>
              <a:t>Assistant Professor, </a:t>
            </a:r>
            <a:endParaRPr lang="en-US" sz="600" dirty="0">
              <a:solidFill>
                <a:prstClr val="black"/>
              </a:solidFill>
              <a:latin typeface="Arial" pitchFamily="34" charset="0"/>
              <a:cs typeface="Arial" pitchFamily="34" charset="0"/>
            </a:endParaRPr>
          </a:p>
          <a:p>
            <a:pPr eaLnBrk="0" fontAlgn="base" hangingPunct="0">
              <a:spcBef>
                <a:spcPct val="0"/>
              </a:spcBef>
              <a:spcAft>
                <a:spcPct val="0"/>
              </a:spcAft>
              <a:tabLst>
                <a:tab pos="3858816" algn="l"/>
              </a:tabLst>
            </a:pPr>
            <a:r>
              <a:rPr lang="en-US" sz="1350" b="1" dirty="0">
                <a:solidFill>
                  <a:prstClr val="black"/>
                </a:solidFill>
                <a:latin typeface="Times New Roman" pitchFamily="18" charset="0"/>
                <a:ea typeface="Calibri" pitchFamily="34" charset="0"/>
                <a:cs typeface="Times New Roman" pitchFamily="18" charset="0"/>
              </a:rPr>
              <a:t>PG &amp; Research Department of Biochemistry,</a:t>
            </a:r>
            <a:endParaRPr lang="en-US" sz="600" dirty="0">
              <a:solidFill>
                <a:prstClr val="black"/>
              </a:solidFill>
              <a:latin typeface="Arial" pitchFamily="34" charset="0"/>
              <a:cs typeface="Arial" pitchFamily="34" charset="0"/>
            </a:endParaRPr>
          </a:p>
          <a:p>
            <a:pPr eaLnBrk="0" fontAlgn="base" hangingPunct="0">
              <a:spcBef>
                <a:spcPct val="0"/>
              </a:spcBef>
              <a:spcAft>
                <a:spcPct val="0"/>
              </a:spcAft>
              <a:tabLst>
                <a:tab pos="3858816" algn="l"/>
              </a:tabLst>
            </a:pPr>
            <a:r>
              <a:rPr lang="en-US" sz="1350" b="1" dirty="0" err="1">
                <a:solidFill>
                  <a:prstClr val="black"/>
                </a:solidFill>
                <a:latin typeface="Times New Roman" pitchFamily="18" charset="0"/>
                <a:ea typeface="Calibri" pitchFamily="34" charset="0"/>
                <a:cs typeface="Times New Roman" pitchFamily="18" charset="0"/>
              </a:rPr>
              <a:t>Islamiah</a:t>
            </a:r>
            <a:r>
              <a:rPr lang="en-US" sz="1350" b="1" dirty="0">
                <a:solidFill>
                  <a:prstClr val="black"/>
                </a:solidFill>
                <a:latin typeface="Times New Roman" pitchFamily="18" charset="0"/>
                <a:ea typeface="Calibri" pitchFamily="34" charset="0"/>
                <a:cs typeface="Times New Roman" pitchFamily="18" charset="0"/>
              </a:rPr>
              <a:t> College (Autonomous),</a:t>
            </a:r>
            <a:endParaRPr lang="en-US" sz="600" dirty="0">
              <a:solidFill>
                <a:prstClr val="black"/>
              </a:solidFill>
              <a:latin typeface="Arial" pitchFamily="34" charset="0"/>
              <a:cs typeface="Arial" pitchFamily="34" charset="0"/>
            </a:endParaRPr>
          </a:p>
          <a:p>
            <a:pPr eaLnBrk="0" fontAlgn="base" hangingPunct="0">
              <a:spcBef>
                <a:spcPct val="0"/>
              </a:spcBef>
              <a:spcAft>
                <a:spcPct val="0"/>
              </a:spcAft>
              <a:tabLst>
                <a:tab pos="3858816" algn="l"/>
              </a:tabLst>
            </a:pPr>
            <a:r>
              <a:rPr lang="en-US" sz="1350" b="1" dirty="0" err="1">
                <a:solidFill>
                  <a:prstClr val="black"/>
                </a:solidFill>
                <a:latin typeface="Times New Roman" pitchFamily="18" charset="0"/>
                <a:ea typeface="Calibri" pitchFamily="34" charset="0"/>
                <a:cs typeface="Times New Roman" pitchFamily="18" charset="0"/>
              </a:rPr>
              <a:t>Vaniyambadi</a:t>
            </a:r>
            <a:r>
              <a:rPr lang="en-US" sz="1350" b="1" dirty="0">
                <a:solidFill>
                  <a:prstClr val="black"/>
                </a:solidFill>
                <a:latin typeface="Times New Roman" pitchFamily="18" charset="0"/>
                <a:ea typeface="Calibri" pitchFamily="34" charset="0"/>
                <a:cs typeface="Times New Roman" pitchFamily="18" charset="0"/>
              </a:rPr>
              <a:t>,</a:t>
            </a:r>
            <a:endParaRPr lang="en-US" sz="600" dirty="0">
              <a:solidFill>
                <a:prstClr val="black"/>
              </a:solidFill>
              <a:latin typeface="Arial" pitchFamily="34" charset="0"/>
              <a:cs typeface="Arial" pitchFamily="34" charset="0"/>
            </a:endParaRPr>
          </a:p>
          <a:p>
            <a:pPr eaLnBrk="0" fontAlgn="base" hangingPunct="0">
              <a:spcBef>
                <a:spcPct val="0"/>
              </a:spcBef>
              <a:spcAft>
                <a:spcPct val="0"/>
              </a:spcAft>
              <a:tabLst>
                <a:tab pos="3858816" algn="l"/>
              </a:tabLst>
            </a:pPr>
            <a:r>
              <a:rPr lang="en-US" sz="1350" b="1" dirty="0">
                <a:solidFill>
                  <a:prstClr val="black"/>
                </a:solidFill>
                <a:latin typeface="Times New Roman" pitchFamily="18" charset="0"/>
                <a:ea typeface="Calibri" pitchFamily="34" charset="0"/>
                <a:cs typeface="Times New Roman" pitchFamily="18" charset="0"/>
              </a:rPr>
              <a:t>Vellore District </a:t>
            </a:r>
            <a:r>
              <a:rPr lang="en-US" sz="1350" b="1" dirty="0">
                <a:solidFill>
                  <a:prstClr val="black"/>
                </a:solidFill>
                <a:latin typeface="Calibri"/>
                <a:ea typeface="Calibri" pitchFamily="34" charset="0"/>
                <a:cs typeface="Times New Roman" pitchFamily="18" charset="0"/>
              </a:rPr>
              <a:t>–</a:t>
            </a:r>
            <a:r>
              <a:rPr lang="en-US" sz="1350" b="1" dirty="0">
                <a:solidFill>
                  <a:prstClr val="black"/>
                </a:solidFill>
                <a:latin typeface="Times New Roman" pitchFamily="18" charset="0"/>
                <a:ea typeface="Calibri" pitchFamily="34" charset="0"/>
                <a:cs typeface="Times New Roman" pitchFamily="18" charset="0"/>
              </a:rPr>
              <a:t> 6357512,</a:t>
            </a:r>
            <a:endParaRPr lang="en-US" sz="600" dirty="0">
              <a:solidFill>
                <a:prstClr val="black"/>
              </a:solidFill>
              <a:latin typeface="Arial" pitchFamily="34" charset="0"/>
              <a:cs typeface="Arial" pitchFamily="34" charset="0"/>
            </a:endParaRPr>
          </a:p>
          <a:p>
            <a:pPr eaLnBrk="0" fontAlgn="base" hangingPunct="0">
              <a:spcBef>
                <a:spcPct val="0"/>
              </a:spcBef>
              <a:spcAft>
                <a:spcPct val="0"/>
              </a:spcAft>
              <a:tabLst>
                <a:tab pos="3858816" algn="l"/>
              </a:tabLst>
            </a:pPr>
            <a:r>
              <a:rPr lang="en-US" sz="1350" b="1" dirty="0" err="1">
                <a:solidFill>
                  <a:prstClr val="black"/>
                </a:solidFill>
                <a:latin typeface="Times New Roman" pitchFamily="18" charset="0"/>
                <a:ea typeface="Calibri" pitchFamily="34" charset="0"/>
                <a:cs typeface="Times New Roman" pitchFamily="18" charset="0"/>
              </a:rPr>
              <a:t>Tamilnadu</a:t>
            </a:r>
            <a:r>
              <a:rPr lang="en-US" sz="1350" b="1" dirty="0">
                <a:solidFill>
                  <a:prstClr val="black"/>
                </a:solidFill>
                <a:latin typeface="Times New Roman" pitchFamily="18" charset="0"/>
                <a:ea typeface="Calibri" pitchFamily="34" charset="0"/>
                <a:cs typeface="Times New Roman" pitchFamily="18" charset="0"/>
              </a:rPr>
              <a:t>, India.</a:t>
            </a:r>
            <a:endParaRPr lang="en-US" sz="600" dirty="0">
              <a:solidFill>
                <a:prstClr val="black"/>
              </a:solidFill>
              <a:latin typeface="Arial" pitchFamily="34" charset="0"/>
              <a:cs typeface="Arial" pitchFamily="34" charset="0"/>
            </a:endParaRPr>
          </a:p>
          <a:p>
            <a:pPr eaLnBrk="0" fontAlgn="base" hangingPunct="0">
              <a:spcBef>
                <a:spcPct val="0"/>
              </a:spcBef>
              <a:spcAft>
                <a:spcPct val="0"/>
              </a:spcAft>
              <a:tabLst>
                <a:tab pos="3858816" algn="l"/>
              </a:tabLst>
            </a:pPr>
            <a:r>
              <a:rPr lang="en-US" sz="1350" b="1" dirty="0">
                <a:solidFill>
                  <a:prstClr val="black"/>
                </a:solidFill>
                <a:latin typeface="Times New Roman" pitchFamily="18" charset="0"/>
                <a:ea typeface="Calibri" pitchFamily="34" charset="0"/>
                <a:cs typeface="Times New Roman" pitchFamily="18" charset="0"/>
                <a:hlinkClick r:id="rId2"/>
              </a:rPr>
              <a:t>magendiramani@rediffmail.com</a:t>
            </a:r>
            <a:r>
              <a:rPr lang="en-US" sz="1350" b="1" dirty="0">
                <a:solidFill>
                  <a:prstClr val="black"/>
                </a:solidFill>
                <a:latin typeface="Times New Roman" pitchFamily="18" charset="0"/>
                <a:ea typeface="Calibri" pitchFamily="34" charset="0"/>
                <a:cs typeface="Times New Roman" pitchFamily="18" charset="0"/>
              </a:rPr>
              <a:t> ; </a:t>
            </a:r>
          </a:p>
          <a:p>
            <a:pPr eaLnBrk="0" fontAlgn="base" hangingPunct="0">
              <a:spcBef>
                <a:spcPct val="0"/>
              </a:spcBef>
              <a:spcAft>
                <a:spcPct val="0"/>
              </a:spcAft>
              <a:tabLst>
                <a:tab pos="3858816" algn="l"/>
              </a:tabLst>
            </a:pPr>
            <a:r>
              <a:rPr lang="en-US" sz="1350" b="1" dirty="0" err="1">
                <a:solidFill>
                  <a:prstClr val="black"/>
                </a:solidFill>
                <a:latin typeface="Times New Roman" pitchFamily="18" charset="0"/>
                <a:ea typeface="Calibri" pitchFamily="34" charset="0"/>
                <a:cs typeface="Times New Roman" pitchFamily="18" charset="0"/>
                <a:hlinkClick r:id="rId3"/>
              </a:rPr>
              <a:t>vinayagam</a:t>
            </a:r>
            <a:r>
              <a:rPr lang="en-US" sz="1350" b="1" dirty="0">
                <a:solidFill>
                  <a:prstClr val="black"/>
                </a:solidFill>
                <a:latin typeface="Times New Roman" pitchFamily="18" charset="0"/>
                <a:ea typeface="Calibri" pitchFamily="34" charset="0"/>
                <a:cs typeface="Times New Roman" pitchFamily="18" charset="0"/>
                <a:hlinkClick r:id="rId3"/>
              </a:rPr>
              <a:t> </a:t>
            </a:r>
            <a:r>
              <a:rPr lang="en-US" sz="1350" b="1" dirty="0">
                <a:solidFill>
                  <a:prstClr val="black"/>
                </a:solidFill>
                <a:latin typeface="Times New Roman" pitchFamily="18" charset="0"/>
                <a:ea typeface="Calibri" pitchFamily="34" charset="0"/>
                <a:cs typeface="Times New Roman" pitchFamily="18" charset="0"/>
                <a:hlinkClick r:id="rId4"/>
              </a:rPr>
              <a:t>magendiramani@academia.edu</a:t>
            </a:r>
            <a:endParaRPr lang="en-US" sz="1350" b="1" dirty="0">
              <a:solidFill>
                <a:prstClr val="black"/>
              </a:solidFill>
              <a:latin typeface="Times New Roman" pitchFamily="18" charset="0"/>
              <a:ea typeface="Calibri" pitchFamily="34" charset="0"/>
              <a:cs typeface="Times New Roman" pitchFamily="18" charset="0"/>
            </a:endParaRPr>
          </a:p>
          <a:p>
            <a:pPr eaLnBrk="0" fontAlgn="base" hangingPunct="0">
              <a:spcBef>
                <a:spcPct val="0"/>
              </a:spcBef>
              <a:spcAft>
                <a:spcPct val="0"/>
              </a:spcAft>
              <a:tabLst>
                <a:tab pos="3858816" algn="l"/>
              </a:tabLst>
            </a:pPr>
            <a:r>
              <a:rPr lang="en-US" sz="1350" b="1" dirty="0">
                <a:solidFill>
                  <a:prstClr val="black"/>
                </a:solidFill>
                <a:latin typeface="Times New Roman" pitchFamily="18" charset="0"/>
                <a:ea typeface="Calibri" pitchFamily="34" charset="0"/>
                <a:cs typeface="Times New Roman" pitchFamily="18" charset="0"/>
              </a:rPr>
              <a:t> </a:t>
            </a:r>
            <a:endParaRPr lang="en-US" sz="1350" dirty="0">
              <a:solidFill>
                <a:prstClr val="black"/>
              </a:solidFill>
            </a:endParaRPr>
          </a:p>
        </p:txBody>
      </p:sp>
      <p:sp>
        <p:nvSpPr>
          <p:cNvPr id="6" name="Rectangle 5"/>
          <p:cNvSpPr/>
          <p:nvPr/>
        </p:nvSpPr>
        <p:spPr>
          <a:xfrm>
            <a:off x="3767138" y="3530146"/>
            <a:ext cx="4543425" cy="646331"/>
          </a:xfrm>
          <a:prstGeom prst="rect">
            <a:avLst/>
          </a:prstGeom>
        </p:spPr>
        <p:txBody>
          <a:bodyPr wrap="square">
            <a:spAutoFit/>
          </a:bodyPr>
          <a:lstStyle/>
          <a:p>
            <a:endParaRPr lang="en-US" b="1" dirty="0">
              <a:solidFill>
                <a:srgbClr val="FF0000"/>
              </a:solidFill>
            </a:endParaRPr>
          </a:p>
          <a:p>
            <a:r>
              <a:rPr lang="en-US" b="1" dirty="0">
                <a:solidFill>
                  <a:srgbClr val="FF0000"/>
                </a:solidFill>
              </a:rPr>
              <a:t> https://tvuni.academia.edu/mvinayagam </a:t>
            </a:r>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2904664" y="107157"/>
            <a:ext cx="4543425" cy="35557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010803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7852209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1332</TotalTime>
  <Words>3711</Words>
  <Application>Microsoft Office PowerPoint</Application>
  <PresentationFormat>Custom</PresentationFormat>
  <Paragraphs>156</Paragraphs>
  <Slides>92</Slides>
  <Notes>5</Notes>
  <HiddenSlides>0</HiddenSlides>
  <MMClips>0</MMClips>
  <ScaleCrop>false</ScaleCrop>
  <HeadingPairs>
    <vt:vector size="4" baseType="variant">
      <vt:variant>
        <vt:lpstr>Theme</vt:lpstr>
      </vt:variant>
      <vt:variant>
        <vt:i4>1</vt:i4>
      </vt:variant>
      <vt:variant>
        <vt:lpstr>Slide Titles</vt:lpstr>
      </vt:variant>
      <vt:variant>
        <vt:i4>92</vt:i4>
      </vt:variant>
    </vt:vector>
  </HeadingPairs>
  <TitlesOfParts>
    <vt:vector size="93"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RNA polymerase II </vt:lpstr>
      <vt:lpstr>Slide 60</vt:lpstr>
      <vt:lpstr>Slide 61</vt:lpstr>
      <vt:lpstr>Slide 62</vt:lpstr>
      <vt:lpstr>Slide 63</vt:lpstr>
      <vt:lpstr>Slide 64</vt:lpstr>
      <vt:lpstr>Slide 65</vt:lpstr>
      <vt:lpstr>Slide 66</vt:lpstr>
      <vt:lpstr>Slide 67</vt:lpstr>
      <vt:lpstr>Slide 68</vt:lpstr>
      <vt:lpstr>Slide 69</vt:lpstr>
      <vt:lpstr>RNA polymerase III </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ggghdsfetet</dc:creator>
  <cp:lastModifiedBy>Bulbul</cp:lastModifiedBy>
  <cp:revision>118</cp:revision>
  <dcterms:created xsi:type="dcterms:W3CDTF">2020-07-14T03:41:23Z</dcterms:created>
  <dcterms:modified xsi:type="dcterms:W3CDTF">2024-03-13T04:56:23Z</dcterms:modified>
</cp:coreProperties>
</file>